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  <p:sldMasterId id="2147483686" r:id="rId2"/>
  </p:sldMasterIdLst>
  <p:notesMasterIdLst>
    <p:notesMasterId r:id="rId29"/>
  </p:notesMasterIdLst>
  <p:handoutMasterIdLst>
    <p:handoutMasterId r:id="rId30"/>
  </p:handoutMasterIdLst>
  <p:sldIdLst>
    <p:sldId id="337" r:id="rId3"/>
    <p:sldId id="339" r:id="rId4"/>
    <p:sldId id="440" r:id="rId5"/>
    <p:sldId id="432" r:id="rId6"/>
    <p:sldId id="433" r:id="rId7"/>
    <p:sldId id="434" r:id="rId8"/>
    <p:sldId id="435" r:id="rId9"/>
    <p:sldId id="436" r:id="rId10"/>
    <p:sldId id="437" r:id="rId11"/>
    <p:sldId id="438" r:id="rId12"/>
    <p:sldId id="439" r:id="rId13"/>
    <p:sldId id="417" r:id="rId14"/>
    <p:sldId id="418" r:id="rId15"/>
    <p:sldId id="419" r:id="rId16"/>
    <p:sldId id="420" r:id="rId17"/>
    <p:sldId id="421" r:id="rId18"/>
    <p:sldId id="422" r:id="rId19"/>
    <p:sldId id="423" r:id="rId20"/>
    <p:sldId id="430" r:id="rId21"/>
    <p:sldId id="424" r:id="rId22"/>
    <p:sldId id="425" r:id="rId23"/>
    <p:sldId id="426" r:id="rId24"/>
    <p:sldId id="427" r:id="rId25"/>
    <p:sldId id="428" r:id="rId26"/>
    <p:sldId id="429" r:id="rId27"/>
    <p:sldId id="431" r:id="rId28"/>
  </p:sldIdLst>
  <p:sldSz cx="9144000" cy="6858000" type="screen4x3"/>
  <p:notesSz cx="6797675" cy="9926638"/>
  <p:custDataLst>
    <p:tags r:id="rId31"/>
  </p:custDataLst>
  <p:defaultTextStyle>
    <a:defPPr>
      <a:defRPr lang="en-GB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n Microsoft Office-Anwender" initials="Office" lastIdx="1" clrIdx="0">
    <p:extLst/>
  </p:cmAuthor>
  <p:cmAuthor id="2" name="Ein Microsoft Office-Anwender" initials="Office [2]" lastIdx="1" clrIdx="1">
    <p:extLst/>
  </p:cmAuthor>
  <p:cmAuthor id="3" name="Ein Microsoft Office-Anwender" initials="Office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5B3D7"/>
    <a:srgbClr val="95B3FA"/>
    <a:srgbClr val="E46D0A"/>
    <a:srgbClr val="A5A5A5"/>
    <a:srgbClr val="FAC090"/>
    <a:srgbClr val="F89F56"/>
    <a:srgbClr val="FCD5B4"/>
    <a:srgbClr val="364D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47" autoAdjust="0"/>
    <p:restoredTop sz="95673" autoAdjust="0"/>
  </p:normalViewPr>
  <p:slideViewPr>
    <p:cSldViewPr snapToGrid="0" showGuides="1">
      <p:cViewPr>
        <p:scale>
          <a:sx n="90" d="100"/>
          <a:sy n="90" d="100"/>
        </p:scale>
        <p:origin x="1440" y="3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handoutMaster" Target="handoutMasters/handoutMaster1.xml"/><Relationship Id="rId31" Type="http://schemas.openxmlformats.org/officeDocument/2006/relationships/tags" Target="tags/tag1.xml"/><Relationship Id="rId32" Type="http://schemas.openxmlformats.org/officeDocument/2006/relationships/commentAuthors" Target="commentAuthors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4CD6FC-51D8-49AD-8CF5-6D52ABC4C99D}" type="datetimeFigureOut">
              <a:rPr lang="de-DE" smtClean="0"/>
              <a:pPr/>
              <a:t>03.12.15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1730FB-2605-4591-A88A-300904A01646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32388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jpeg>
</file>

<file path=ppt/media/image3.png>
</file>

<file path=ppt/media/image4.png>
</file>

<file path=ppt/media/image5.png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A5F24F-6479-4336-BE28-169D72166003}" type="datetimeFigureOut">
              <a:rPr lang="de-DE" smtClean="0"/>
              <a:pPr/>
              <a:t>03.12.15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4567B5-9F04-46A0-9050-6F559A292206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71709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Overview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Technical </a:t>
            </a:r>
            <a:r>
              <a:rPr lang="de-DE" dirty="0" err="1" smtClean="0"/>
              <a:t>Architecture</a:t>
            </a:r>
            <a:r>
              <a:rPr lang="de-DE" dirty="0" smtClean="0"/>
              <a:t> -&gt; </a:t>
            </a:r>
          </a:p>
          <a:p>
            <a:endParaRPr lang="de-DE" dirty="0" smtClean="0"/>
          </a:p>
          <a:p>
            <a:pPr marL="228600" indent="-228600">
              <a:buAutoNum type="arabicPeriod"/>
            </a:pPr>
            <a:r>
              <a:rPr lang="de-DE" dirty="0" smtClean="0"/>
              <a:t>Auswahl</a:t>
            </a:r>
            <a:r>
              <a:rPr lang="de-DE" baseline="0" dirty="0" smtClean="0"/>
              <a:t> GF, und </a:t>
            </a:r>
            <a:r>
              <a:rPr lang="de-DE" baseline="0" dirty="0" err="1" smtClean="0"/>
              <a:t>Sankey</a:t>
            </a:r>
            <a:r>
              <a:rPr lang="de-DE" baseline="0" dirty="0" smtClean="0"/>
              <a:t> Diagramm zeigen am Beispiel von Immo, eingehend und ausgehend</a:t>
            </a:r>
          </a:p>
          <a:p>
            <a:pPr marL="228600" indent="-228600">
              <a:buAutoNum type="arabicPeriod"/>
            </a:pPr>
            <a:endParaRPr lang="de-DE" baseline="0" dirty="0" smtClean="0"/>
          </a:p>
          <a:p>
            <a:pPr marL="228600" indent="-228600">
              <a:buAutoNum type="arabicPeriod"/>
            </a:pPr>
            <a:r>
              <a:rPr lang="de-DE" baseline="0" dirty="0" smtClean="0"/>
              <a:t>Auswahl eines Pfeils und zeigen darunter was die Beziehungen ausmacht und Code </a:t>
            </a:r>
            <a:r>
              <a:rPr lang="de-DE" baseline="0" dirty="0" err="1" smtClean="0"/>
              <a:t>view</a:t>
            </a:r>
            <a:r>
              <a:rPr lang="de-DE" baseline="0" dirty="0" smtClean="0"/>
              <a:t> zeigen</a:t>
            </a:r>
          </a:p>
          <a:p>
            <a:pPr marL="228600" indent="-228600">
              <a:buAutoNum type="arabicPeriod"/>
            </a:pPr>
            <a:endParaRPr lang="de-DE" baseline="0" dirty="0" smtClean="0"/>
          </a:p>
          <a:p>
            <a:pPr marL="228600" indent="-228600">
              <a:buAutoNum type="arabicPeriod"/>
            </a:pPr>
            <a:endParaRPr lang="de-DE" baseline="0" dirty="0" smtClean="0"/>
          </a:p>
          <a:p>
            <a:pPr marL="0" indent="0">
              <a:buNone/>
            </a:pPr>
            <a:r>
              <a:rPr lang="de-DE" baseline="0" dirty="0" smtClean="0"/>
              <a:t>Business </a:t>
            </a:r>
            <a:r>
              <a:rPr lang="de-DE" baseline="0" dirty="0" err="1" smtClean="0"/>
              <a:t>Architecture</a:t>
            </a:r>
            <a:endParaRPr lang="de-DE" baseline="0" dirty="0" smtClean="0"/>
          </a:p>
          <a:p>
            <a:pPr marL="0" indent="0">
              <a:buNone/>
            </a:pPr>
            <a:endParaRPr lang="de-DE" baseline="0" dirty="0" smtClean="0"/>
          </a:p>
          <a:p>
            <a:pPr marL="0" indent="0">
              <a:buNone/>
            </a:pPr>
            <a:r>
              <a:rPr lang="de-DE" baseline="0" dirty="0" err="1" smtClean="0"/>
              <a:t>Actual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Dependencies</a:t>
            </a:r>
            <a:r>
              <a:rPr lang="de-DE" baseline="0" dirty="0" smtClean="0"/>
              <a:t>, filtern auf </a:t>
            </a:r>
            <a:r>
              <a:rPr lang="de-DE" baseline="0" dirty="0" err="1" smtClean="0"/>
              <a:t>FoMa</a:t>
            </a:r>
            <a:endParaRPr lang="de-DE" baseline="0" dirty="0" smtClean="0"/>
          </a:p>
          <a:p>
            <a:pPr marL="0" indent="0">
              <a:buNone/>
            </a:pPr>
            <a:endParaRPr lang="de-DE" baseline="0" dirty="0" smtClean="0"/>
          </a:p>
          <a:p>
            <a:pPr marL="0" indent="0">
              <a:buNone/>
            </a:pPr>
            <a:r>
              <a:rPr lang="de-DE" baseline="0" dirty="0" err="1" smtClean="0"/>
              <a:t>Chord</a:t>
            </a:r>
            <a:r>
              <a:rPr lang="de-DE" baseline="0" dirty="0" smtClean="0"/>
              <a:t>, erklären und Auswahl eines Strang, </a:t>
            </a:r>
            <a:r>
              <a:rPr lang="de-DE" baseline="0" dirty="0" err="1" smtClean="0"/>
              <a:t>Sankey</a:t>
            </a:r>
            <a:r>
              <a:rPr lang="de-DE" baseline="0" dirty="0" smtClean="0"/>
              <a:t> öffnet sich</a:t>
            </a:r>
          </a:p>
          <a:p>
            <a:pPr marL="0" indent="0">
              <a:buNone/>
            </a:pPr>
            <a:endParaRPr lang="de-DE" baseline="0" dirty="0" smtClean="0"/>
          </a:p>
          <a:p>
            <a:pPr marL="0" indent="0">
              <a:buNone/>
            </a:pPr>
            <a:r>
              <a:rPr lang="de-DE" baseline="0" dirty="0" err="1" smtClean="0"/>
              <a:t>Commits</a:t>
            </a:r>
            <a:r>
              <a:rPr lang="de-DE" baseline="0" dirty="0" smtClean="0"/>
              <a:t> erklären</a:t>
            </a:r>
          </a:p>
          <a:p>
            <a:pPr marL="0" indent="0">
              <a:buNone/>
            </a:pPr>
            <a:endParaRPr lang="de-DE" baseline="0" dirty="0" smtClean="0"/>
          </a:p>
          <a:p>
            <a:pPr marL="0" indent="0">
              <a:buNone/>
            </a:pPr>
            <a:r>
              <a:rPr lang="de-DE" baseline="0" dirty="0" smtClean="0"/>
              <a:t>Force Diagramm aufmachen, kurz erklären</a:t>
            </a:r>
          </a:p>
          <a:p>
            <a:pPr marL="228600" indent="-228600">
              <a:buAutoNum type="arabicPeriod"/>
            </a:pPr>
            <a:endParaRPr lang="de-DE" baseline="0" dirty="0" smtClean="0"/>
          </a:p>
          <a:p>
            <a:pPr marL="228600" indent="-228600">
              <a:buAutoNum type="arabicPeriod"/>
            </a:pPr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4567B5-9F04-46A0-9050-6F559A292206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6915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Overview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Technical </a:t>
            </a:r>
            <a:r>
              <a:rPr lang="de-DE" dirty="0" err="1" smtClean="0"/>
              <a:t>Architecture</a:t>
            </a:r>
            <a:r>
              <a:rPr lang="de-DE" dirty="0" smtClean="0"/>
              <a:t> -&gt; </a:t>
            </a:r>
          </a:p>
          <a:p>
            <a:endParaRPr lang="de-DE" dirty="0" smtClean="0"/>
          </a:p>
          <a:p>
            <a:pPr marL="228600" indent="-228600">
              <a:buAutoNum type="arabicPeriod"/>
            </a:pPr>
            <a:r>
              <a:rPr lang="de-DE" dirty="0" smtClean="0"/>
              <a:t>Auswahl</a:t>
            </a:r>
            <a:r>
              <a:rPr lang="de-DE" baseline="0" dirty="0" smtClean="0"/>
              <a:t> GF, und </a:t>
            </a:r>
            <a:r>
              <a:rPr lang="de-DE" baseline="0" dirty="0" err="1" smtClean="0"/>
              <a:t>Sankey</a:t>
            </a:r>
            <a:r>
              <a:rPr lang="de-DE" baseline="0" dirty="0" smtClean="0"/>
              <a:t> Diagramm zeigen am Beispiel von Immo, eingehend und ausgehend</a:t>
            </a:r>
          </a:p>
          <a:p>
            <a:pPr marL="228600" indent="-228600">
              <a:buAutoNum type="arabicPeriod"/>
            </a:pPr>
            <a:endParaRPr lang="de-DE" baseline="0" dirty="0" smtClean="0"/>
          </a:p>
          <a:p>
            <a:pPr marL="228600" indent="-228600">
              <a:buAutoNum type="arabicPeriod"/>
            </a:pPr>
            <a:r>
              <a:rPr lang="de-DE" baseline="0" dirty="0" smtClean="0"/>
              <a:t>Auswahl eines Pfeils und zeigen darunter was die Beziehungen ausmacht und Code </a:t>
            </a:r>
            <a:r>
              <a:rPr lang="de-DE" baseline="0" dirty="0" err="1" smtClean="0"/>
              <a:t>view</a:t>
            </a:r>
            <a:r>
              <a:rPr lang="de-DE" baseline="0" dirty="0" smtClean="0"/>
              <a:t> zeigen</a:t>
            </a:r>
          </a:p>
          <a:p>
            <a:pPr marL="228600" indent="-228600">
              <a:buAutoNum type="arabicPeriod"/>
            </a:pPr>
            <a:endParaRPr lang="de-DE" baseline="0" dirty="0" smtClean="0"/>
          </a:p>
          <a:p>
            <a:pPr marL="228600" indent="-228600">
              <a:buAutoNum type="arabicPeriod"/>
            </a:pPr>
            <a:endParaRPr lang="de-DE" baseline="0" dirty="0" smtClean="0"/>
          </a:p>
          <a:p>
            <a:pPr marL="0" indent="0">
              <a:buNone/>
            </a:pPr>
            <a:r>
              <a:rPr lang="de-DE" baseline="0" dirty="0" smtClean="0"/>
              <a:t>Business </a:t>
            </a:r>
            <a:r>
              <a:rPr lang="de-DE" baseline="0" dirty="0" err="1" smtClean="0"/>
              <a:t>Architecture</a:t>
            </a:r>
            <a:endParaRPr lang="de-DE" baseline="0" dirty="0" smtClean="0"/>
          </a:p>
          <a:p>
            <a:pPr marL="0" indent="0">
              <a:buNone/>
            </a:pPr>
            <a:endParaRPr lang="de-DE" baseline="0" dirty="0" smtClean="0"/>
          </a:p>
          <a:p>
            <a:pPr marL="0" indent="0">
              <a:buNone/>
            </a:pPr>
            <a:r>
              <a:rPr lang="de-DE" baseline="0" dirty="0" err="1" smtClean="0"/>
              <a:t>Actual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Dependencies</a:t>
            </a:r>
            <a:r>
              <a:rPr lang="de-DE" baseline="0" dirty="0" smtClean="0"/>
              <a:t>, filtern auf </a:t>
            </a:r>
            <a:r>
              <a:rPr lang="de-DE" baseline="0" dirty="0" err="1" smtClean="0"/>
              <a:t>FoMa</a:t>
            </a:r>
            <a:endParaRPr lang="de-DE" baseline="0" dirty="0" smtClean="0"/>
          </a:p>
          <a:p>
            <a:pPr marL="0" indent="0">
              <a:buNone/>
            </a:pPr>
            <a:endParaRPr lang="de-DE" baseline="0" dirty="0" smtClean="0"/>
          </a:p>
          <a:p>
            <a:pPr marL="0" indent="0">
              <a:buNone/>
            </a:pPr>
            <a:r>
              <a:rPr lang="de-DE" baseline="0" dirty="0" err="1" smtClean="0"/>
              <a:t>Chord</a:t>
            </a:r>
            <a:r>
              <a:rPr lang="de-DE" baseline="0" dirty="0" smtClean="0"/>
              <a:t>, erklären und Auswahl eines Strang, </a:t>
            </a:r>
            <a:r>
              <a:rPr lang="de-DE" baseline="0" dirty="0" err="1" smtClean="0"/>
              <a:t>Sankey</a:t>
            </a:r>
            <a:r>
              <a:rPr lang="de-DE" baseline="0" dirty="0" smtClean="0"/>
              <a:t> öffnet sich</a:t>
            </a:r>
          </a:p>
          <a:p>
            <a:pPr marL="0" indent="0">
              <a:buNone/>
            </a:pPr>
            <a:endParaRPr lang="de-DE" baseline="0" dirty="0" smtClean="0"/>
          </a:p>
          <a:p>
            <a:pPr marL="0" indent="0">
              <a:buNone/>
            </a:pPr>
            <a:r>
              <a:rPr lang="de-DE" baseline="0" dirty="0" err="1" smtClean="0"/>
              <a:t>Commits</a:t>
            </a:r>
            <a:r>
              <a:rPr lang="de-DE" baseline="0" dirty="0" smtClean="0"/>
              <a:t> erklären</a:t>
            </a:r>
          </a:p>
          <a:p>
            <a:pPr marL="0" indent="0">
              <a:buNone/>
            </a:pPr>
            <a:endParaRPr lang="de-DE" baseline="0" dirty="0" smtClean="0"/>
          </a:p>
          <a:p>
            <a:pPr marL="0" indent="0">
              <a:buNone/>
            </a:pPr>
            <a:r>
              <a:rPr lang="de-DE" baseline="0" dirty="0" smtClean="0"/>
              <a:t>Force Diagramm aufmachen, kurz erklären</a:t>
            </a:r>
          </a:p>
          <a:p>
            <a:pPr marL="228600" indent="-228600">
              <a:buAutoNum type="arabicPeriod"/>
            </a:pPr>
            <a:endParaRPr lang="de-DE" baseline="0" dirty="0" smtClean="0"/>
          </a:p>
          <a:p>
            <a:pPr marL="228600" indent="-228600">
              <a:buAutoNum type="arabicPeriod"/>
            </a:pPr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4567B5-9F04-46A0-9050-6F559A292206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5678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13A57B-2CA7-4D9B-80F7-BF6CA1B0BD51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4C1FD4-B05D-4AAE-9747-05F3BD1EA996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88138" y="273050"/>
            <a:ext cx="2108200" cy="29797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360363" y="273050"/>
            <a:ext cx="6175375" cy="2979738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2A4A6B-7CF0-4DED-A578-6569331A8154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eere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5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pPr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© iteratec | 08.09.2015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ct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Cockpit - SWN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10331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1B3405-9E8A-4B09-89A8-A964AB7C3899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64D970-4533-466E-AD93-9C8EADC1C9C8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9010AE-7003-432A-AAE5-B270C0A5856C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0CB6D7-BFA3-44CA-B1A2-BF084371A431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93B4DD-4566-4877-AA43-E149C09B4CF8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A3A3F2-9142-4A85-9CBD-7901E27D6744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3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0BA8F2-39EA-4A88-A0AA-CE552E585756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0693CA-9355-46E3-B727-AB62988378AF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95DDCB-EFF2-4E99-8E7C-BE095EABD2E4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dirty="0" smtClean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A871EE-F94F-4DB9-AB03-414B37B8BE62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575970-91F2-4EDB-9D42-9ABCCB3761DF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D91C0B-59E0-4831-833E-BBC1D4CB099C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711864-95F9-4BE3-B9D9-01E37FADB9F8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60363" y="1600200"/>
            <a:ext cx="4141787" cy="16525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54550" y="1600200"/>
            <a:ext cx="4141788" cy="16525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B244DD-C82E-4450-8B1A-A8AC824EF66E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DFCF14-4960-4201-8184-4312F8D334BB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D5B319-8498-4418-A5B7-067850FDE334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3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4000F1-21E2-4D4D-8772-352D2F313FF7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EB4DEB-2766-4C7B-8D57-4A760D8D2AC6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dirty="0" smtClean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333CA2-78EA-40A9-AE6A-AC20BA6F4981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vmlDrawing" Target="../drawings/vmlDrawing1.vml"/><Relationship Id="rId15" Type="http://schemas.openxmlformats.org/officeDocument/2006/relationships/tags" Target="../tags/tag2.xml"/><Relationship Id="rId16" Type="http://schemas.openxmlformats.org/officeDocument/2006/relationships/oleObject" Target="../embeddings/oleObject1.bin"/><Relationship Id="rId17" Type="http://schemas.openxmlformats.org/officeDocument/2006/relationships/image" Target="../media/image1.emf"/><Relationship Id="rId18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13" Type="http://schemas.openxmlformats.org/officeDocument/2006/relationships/tags" Target="../tags/tag3.xml"/><Relationship Id="rId14" Type="http://schemas.openxmlformats.org/officeDocument/2006/relationships/tags" Target="../tags/tag4.xml"/><Relationship Id="rId15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15"/>
            </p:custDataLst>
            <p:extLst>
              <p:ext uri="{D42A27DB-BD31-4B8C-83A1-F6EECF244321}">
                <p14:modId xmlns:p14="http://schemas.microsoft.com/office/powerpoint/2010/main" val="186174632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9884" name="think-cell Slide" r:id="rId16" imgW="360" imgH="360" progId="">
                  <p:embed/>
                </p:oleObj>
              </mc:Choice>
              <mc:Fallback>
                <p:oleObj name="think-cell Slide" r:id="rId16" imgW="360" imgH="360" progId="">
                  <p:embed/>
                  <p:pic>
                    <p:nvPicPr>
                      <p:cNvPr id="0" name="Picture 9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098" name="Picture 16" descr="Logo-EOS"/>
          <p:cNvPicPr>
            <a:picLocks noChangeAspect="1" noChangeArrowheads="1"/>
          </p:cNvPicPr>
          <p:nvPr/>
        </p:nvPicPr>
        <p:blipFill>
          <a:blip r:embed="rId18" cstate="print"/>
          <a:srcRect r="51390"/>
          <a:stretch>
            <a:fillRect/>
          </a:stretch>
        </p:blipFill>
        <p:spPr bwMode="auto">
          <a:xfrm>
            <a:off x="8361363" y="6211888"/>
            <a:ext cx="434975" cy="430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60363" y="273050"/>
            <a:ext cx="8435975" cy="1019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Titelmasterformat durch Klicken bearbeiten</a:t>
            </a:r>
          </a:p>
        </p:txBody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60363" y="1600200"/>
            <a:ext cx="8435975" cy="1652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55638" y="6505575"/>
            <a:ext cx="514350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900"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103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0363" y="6505575"/>
            <a:ext cx="228600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900">
                <a:solidFill>
                  <a:srgbClr val="9C301A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B5F2A97F-776B-4129-B87C-717845AE01DF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  <p:sp>
        <p:nvSpPr>
          <p:cNvPr id="1039" name="Line 15"/>
          <p:cNvSpPr>
            <a:spLocks noChangeShapeType="1"/>
          </p:cNvSpPr>
          <p:nvPr/>
        </p:nvSpPr>
        <p:spPr bwMode="auto">
          <a:xfrm>
            <a:off x="360363" y="6119813"/>
            <a:ext cx="8435975" cy="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de-DE" dirty="0">
              <a:solidFill>
                <a:srgbClr val="000000"/>
              </a:solidFill>
              <a:cs typeface="Arial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21" r:id="rId1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20000"/>
        </a:spcAft>
        <a:defRPr sz="2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20000"/>
        </a:spcAft>
        <a:defRPr sz="2200">
          <a:solidFill>
            <a:schemeClr val="tx2"/>
          </a:solidFill>
          <a:latin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20000"/>
        </a:spcAft>
        <a:defRPr sz="2200">
          <a:solidFill>
            <a:schemeClr val="tx2"/>
          </a:solidFill>
          <a:latin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20000"/>
        </a:spcAft>
        <a:defRPr sz="2200">
          <a:solidFill>
            <a:schemeClr val="tx2"/>
          </a:solidFill>
          <a:latin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20000"/>
        </a:spcAft>
        <a:defRPr sz="2200">
          <a:solidFill>
            <a:schemeClr val="tx2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20000"/>
        </a:spcAft>
        <a:defRPr sz="2200">
          <a:solidFill>
            <a:schemeClr val="tx2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20000"/>
        </a:spcAft>
        <a:defRPr sz="2200">
          <a:solidFill>
            <a:schemeClr val="tx2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20000"/>
        </a:spcAft>
        <a:defRPr sz="2200">
          <a:solidFill>
            <a:schemeClr val="tx2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20000"/>
        </a:spcAft>
        <a:defRPr sz="2200">
          <a:solidFill>
            <a:schemeClr val="tx2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0"/>
        </a:spcBef>
        <a:spcAft>
          <a:spcPct val="50000"/>
        </a:spcAft>
        <a:buClr>
          <a:schemeClr val="accent1"/>
        </a:buClr>
        <a:buFont typeface="Wingdings" pitchFamily="2" charset="2"/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266700" indent="-265113" algn="l" rtl="0" eaLnBrk="0" fontAlgn="base" hangingPunct="0">
        <a:spcBef>
          <a:spcPct val="0"/>
        </a:spcBef>
        <a:spcAft>
          <a:spcPct val="50000"/>
        </a:spcAft>
        <a:buClr>
          <a:schemeClr val="accent1"/>
        </a:buClr>
        <a:buFont typeface="Wingdings" pitchFamily="2" charset="2"/>
        <a:buChar char="n"/>
        <a:defRPr sz="1600">
          <a:solidFill>
            <a:schemeClr val="tx1"/>
          </a:solidFill>
          <a:latin typeface="+mn-lt"/>
        </a:defRPr>
      </a:lvl2pPr>
      <a:lvl3pPr marL="534988" indent="-266700" algn="l" rtl="0" eaLnBrk="0" fontAlgn="base" hangingPunct="0">
        <a:spcBef>
          <a:spcPct val="0"/>
        </a:spcBef>
        <a:spcAft>
          <a:spcPct val="50000"/>
        </a:spcAft>
        <a:buClr>
          <a:schemeClr val="tx2"/>
        </a:buClr>
        <a:buFont typeface="Arial" charset="0"/>
        <a:buChar char="–"/>
        <a:defRPr sz="1600">
          <a:solidFill>
            <a:schemeClr val="tx1"/>
          </a:solidFill>
          <a:latin typeface="+mn-lt"/>
        </a:defRPr>
      </a:lvl3pPr>
      <a:lvl4pPr marL="1643063" indent="-228600" algn="l" rtl="0" eaLnBrk="0" fontAlgn="base" hangingPunct="0">
        <a:spcBef>
          <a:spcPct val="0"/>
        </a:spcBef>
        <a:spcAft>
          <a:spcPts val="500"/>
        </a:spcAft>
        <a:buChar char="–"/>
        <a:defRPr sz="16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0"/>
        </a:spcBef>
        <a:spcAft>
          <a:spcPts val="500"/>
        </a:spcAft>
        <a:buChar char="»"/>
        <a:defRPr sz="16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0"/>
        </a:spcBef>
        <a:spcAft>
          <a:spcPts val="500"/>
        </a:spcAft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0"/>
        </a:spcBef>
        <a:spcAft>
          <a:spcPts val="500"/>
        </a:spcAft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0"/>
        </a:spcBef>
        <a:spcAft>
          <a:spcPts val="500"/>
        </a:spcAft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0"/>
        </a:spcBef>
        <a:spcAft>
          <a:spcPts val="50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4" descr="Logo-EOS"/>
          <p:cNvPicPr>
            <a:picLocks noChangeAspect="1" noChangeArrowheads="1"/>
          </p:cNvPicPr>
          <p:nvPr>
            <p:custDataLst>
              <p:tags r:id="rId13"/>
            </p:custDataLst>
          </p:nvPr>
        </p:nvPicPr>
        <p:blipFill>
          <a:blip r:embed="rId15" cstate="print"/>
          <a:srcRect r="51390"/>
          <a:stretch>
            <a:fillRect/>
          </a:stretch>
        </p:blipFill>
        <p:spPr bwMode="auto">
          <a:xfrm>
            <a:off x="8361363" y="6211888"/>
            <a:ext cx="434975" cy="430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Line 6"/>
          <p:cNvSpPr>
            <a:spLocks noChangeShapeType="1"/>
          </p:cNvSpPr>
          <p:nvPr>
            <p:custDataLst>
              <p:tags r:id="rId14"/>
            </p:custDataLst>
          </p:nvPr>
        </p:nvSpPr>
        <p:spPr bwMode="auto">
          <a:xfrm>
            <a:off x="323850" y="6119813"/>
            <a:ext cx="8472488" cy="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de-DE" dirty="0">
              <a:solidFill>
                <a:srgbClr val="000000"/>
              </a:solidFill>
              <a:cs typeface="Arial" pitchFamily="34" charset="0"/>
            </a:endParaRP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55638" y="6530975"/>
            <a:ext cx="7408862" cy="13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900"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103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60363" y="6530975"/>
            <a:ext cx="230187" cy="138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>
              <a:defRPr sz="900">
                <a:solidFill>
                  <a:srgbClr val="9C301A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F1E8B4DE-5B13-4B4C-A05E-E371CB6B95CE}" type="slidenum">
              <a:rPr lang="de-DE"/>
              <a:pPr>
                <a:defRPr/>
              </a:pPr>
              <a:t>‹#›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ransition/>
  <p:hf hdr="0" ftr="0" dt="0"/>
  <p:txStyles>
    <p:titleStyle>
      <a:lvl1pPr algn="l" rtl="0" eaLnBrk="0" fontAlgn="base" hangingPunct="0">
        <a:spcBef>
          <a:spcPct val="0"/>
        </a:spcBef>
        <a:spcAft>
          <a:spcPct val="20000"/>
        </a:spcAft>
        <a:defRPr sz="2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20000"/>
        </a:spcAft>
        <a:defRPr sz="2200">
          <a:solidFill>
            <a:schemeClr val="tx2"/>
          </a:solidFill>
          <a:latin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20000"/>
        </a:spcAft>
        <a:defRPr sz="2200">
          <a:solidFill>
            <a:schemeClr val="tx2"/>
          </a:solidFill>
          <a:latin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20000"/>
        </a:spcAft>
        <a:defRPr sz="2200">
          <a:solidFill>
            <a:schemeClr val="tx2"/>
          </a:solidFill>
          <a:latin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20000"/>
        </a:spcAft>
        <a:defRPr sz="2200">
          <a:solidFill>
            <a:schemeClr val="tx2"/>
          </a:solidFill>
          <a:latin typeface="Arial" pitchFamily="34" charset="0"/>
        </a:defRPr>
      </a:lvl5pPr>
      <a:lvl6pPr marL="457200" algn="l" rtl="0" eaLnBrk="0" fontAlgn="base" hangingPunct="0">
        <a:spcBef>
          <a:spcPct val="0"/>
        </a:spcBef>
        <a:spcAft>
          <a:spcPct val="20000"/>
        </a:spcAft>
        <a:defRPr sz="2200">
          <a:solidFill>
            <a:schemeClr val="tx2"/>
          </a:solidFill>
          <a:latin typeface="Arial" pitchFamily="34" charset="0"/>
        </a:defRPr>
      </a:lvl6pPr>
      <a:lvl7pPr marL="914400" algn="l" rtl="0" eaLnBrk="0" fontAlgn="base" hangingPunct="0">
        <a:spcBef>
          <a:spcPct val="0"/>
        </a:spcBef>
        <a:spcAft>
          <a:spcPct val="20000"/>
        </a:spcAft>
        <a:defRPr sz="2200">
          <a:solidFill>
            <a:schemeClr val="tx2"/>
          </a:solidFill>
          <a:latin typeface="Arial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20000"/>
        </a:spcAft>
        <a:defRPr sz="2200">
          <a:solidFill>
            <a:schemeClr val="tx2"/>
          </a:solidFill>
          <a:latin typeface="Arial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20000"/>
        </a:spcAft>
        <a:defRPr sz="2200">
          <a:solidFill>
            <a:schemeClr val="tx2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0"/>
        </a:spcBef>
        <a:spcAft>
          <a:spcPct val="50000"/>
        </a:spcAft>
        <a:buClr>
          <a:schemeClr val="accent1"/>
        </a:buClr>
        <a:buFont typeface="Wingdings" pitchFamily="2" charset="2"/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266700" indent="-265113" algn="l" rtl="0" eaLnBrk="0" fontAlgn="base" hangingPunct="0">
        <a:spcBef>
          <a:spcPct val="0"/>
        </a:spcBef>
        <a:spcAft>
          <a:spcPct val="50000"/>
        </a:spcAft>
        <a:buClr>
          <a:schemeClr val="tx2"/>
        </a:buClr>
        <a:buFont typeface="Wingdings" pitchFamily="2" charset="2"/>
        <a:buChar char="n"/>
        <a:defRPr sz="1300">
          <a:solidFill>
            <a:schemeClr val="tx1"/>
          </a:solidFill>
          <a:latin typeface="+mn-lt"/>
        </a:defRPr>
      </a:lvl2pPr>
      <a:lvl3pPr marL="534988" indent="-266700" algn="l" rtl="0" eaLnBrk="0" fontAlgn="base" hangingPunct="0">
        <a:spcBef>
          <a:spcPct val="0"/>
        </a:spcBef>
        <a:spcAft>
          <a:spcPct val="50000"/>
        </a:spcAft>
        <a:buClr>
          <a:schemeClr val="tx2"/>
        </a:buClr>
        <a:buFont typeface="Arial" charset="0"/>
        <a:buChar char="–"/>
        <a:defRPr sz="1300">
          <a:solidFill>
            <a:schemeClr val="tx1"/>
          </a:solidFill>
          <a:latin typeface="+mn-lt"/>
        </a:defRPr>
      </a:lvl3pPr>
      <a:lvl4pPr marL="1643063" indent="-228600" algn="l" rtl="0" eaLnBrk="0" fontAlgn="base" hangingPunct="0">
        <a:spcBef>
          <a:spcPct val="0"/>
        </a:spcBef>
        <a:spcAft>
          <a:spcPts val="500"/>
        </a:spcAft>
        <a:buChar char="–"/>
        <a:defRPr sz="13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0"/>
        </a:spcBef>
        <a:spcAft>
          <a:spcPts val="500"/>
        </a:spcAft>
        <a:buChar char="»"/>
        <a:defRPr sz="13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0"/>
        </a:spcBef>
        <a:spcAft>
          <a:spcPts val="500"/>
        </a:spcAft>
        <a:buChar char="»"/>
        <a:defRPr sz="13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0"/>
        </a:spcBef>
        <a:spcAft>
          <a:spcPts val="500"/>
        </a:spcAft>
        <a:buChar char="»"/>
        <a:defRPr sz="13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0"/>
        </a:spcBef>
        <a:spcAft>
          <a:spcPts val="500"/>
        </a:spcAft>
        <a:buChar char="»"/>
        <a:defRPr sz="13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0"/>
        </a:spcBef>
        <a:spcAft>
          <a:spcPts val="500"/>
        </a:spcAft>
        <a:buChar char="»"/>
        <a:defRPr sz="13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5" Type="http://schemas.openxmlformats.org/officeDocument/2006/relationships/image" Target="../media/image11.tiff"/><Relationship Id="rId6" Type="http://schemas.openxmlformats.org/officeDocument/2006/relationships/image" Target="../media/image12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tiff"/><Relationship Id="rId3" Type="http://schemas.openxmlformats.org/officeDocument/2006/relationships/image" Target="../media/image14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16.tiff"/><Relationship Id="rId5" Type="http://schemas.openxmlformats.org/officeDocument/2006/relationships/image" Target="../media/image17.tiff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5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16.tiff"/><Relationship Id="rId5" Type="http://schemas.openxmlformats.org/officeDocument/2006/relationships/image" Target="../media/image17.tiff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16.tiff"/><Relationship Id="rId5" Type="http://schemas.openxmlformats.org/officeDocument/2006/relationships/image" Target="../media/image17.tiff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5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16.tiff"/><Relationship Id="rId5" Type="http://schemas.openxmlformats.org/officeDocument/2006/relationships/image" Target="../media/image17.tiff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5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16.tiff"/><Relationship Id="rId5" Type="http://schemas.openxmlformats.org/officeDocument/2006/relationships/image" Target="../media/image17.tiff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5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Visualisierungen von SW-Architekturen mit D3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F13A57B-2CA7-4D9B-80F7-BF6CA1B0BD51}" type="slidenum">
              <a:rPr lang="de-DE" smtClean="0"/>
              <a:pPr>
                <a:defRPr/>
              </a:pPr>
              <a:t>1</a:t>
            </a:fld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095" y="3237091"/>
            <a:ext cx="1574800" cy="1397000"/>
          </a:xfrm>
          <a:prstGeom prst="rect">
            <a:avLst/>
          </a:prstGeom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83863" y="3067385"/>
            <a:ext cx="1776273" cy="173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263104" y="3307653"/>
            <a:ext cx="1166719" cy="125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880" y="165355"/>
            <a:ext cx="1043608" cy="239309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771525" y="5143495"/>
            <a:ext cx="46743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Oliver Widder 	</a:t>
            </a:r>
            <a:r>
              <a:rPr lang="de-DE" dirty="0" err="1" smtClean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iteratec</a:t>
            </a:r>
            <a:r>
              <a:rPr lang="de-DE" dirty="0" smtClean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GmbH </a:t>
            </a:r>
          </a:p>
          <a:p>
            <a:r>
              <a:rPr lang="de-DE" dirty="0" smtClean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Dr. Maik </a:t>
            </a:r>
            <a:r>
              <a:rPr lang="de-DE" dirty="0" err="1" smtClean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Wurdel</a:t>
            </a:r>
            <a:r>
              <a:rPr lang="de-DE" dirty="0" smtClean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	EOS IT Services </a:t>
            </a:r>
            <a:r>
              <a:rPr lang="de-DE" dirty="0" err="1" smtClean="0">
                <a:ln w="0"/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Gmbh</a:t>
            </a:r>
            <a:endParaRPr lang="de-DE" dirty="0">
              <a:ln w="0"/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ight Arrow 12"/>
          <p:cNvSpPr/>
          <p:nvPr/>
        </p:nvSpPr>
        <p:spPr>
          <a:xfrm>
            <a:off x="360363" y="4900613"/>
            <a:ext cx="8435975" cy="74295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Eine</a:t>
            </a:r>
            <a:r>
              <a:rPr lang="en-US" dirty="0" smtClean="0"/>
              <a:t> </a:t>
            </a:r>
            <a:r>
              <a:rPr lang="en-US" dirty="0" err="1" smtClean="0"/>
              <a:t>kleine</a:t>
            </a:r>
            <a:r>
              <a:rPr lang="en-US" dirty="0" smtClean="0"/>
              <a:t> Geschichte des World Wide Web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BD5B319-8498-4418-A5B7-067850FDE334}" type="slidenum">
              <a:rPr lang="de-DE" smtClean="0"/>
              <a:pPr>
                <a:defRPr/>
              </a:pPr>
              <a:t>10</a:t>
            </a:fld>
            <a:endParaRPr lang="de-DE" dirty="0"/>
          </a:p>
        </p:txBody>
      </p:sp>
      <p:sp>
        <p:nvSpPr>
          <p:cNvPr id="12" name="TextBox 11"/>
          <p:cNvSpPr txBox="1"/>
          <p:nvPr/>
        </p:nvSpPr>
        <p:spPr>
          <a:xfrm>
            <a:off x="360363" y="5087422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584331" y="5082654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222514" y="5077887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268739" y="5077361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1998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035757" y="5086882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2005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riangle 17"/>
          <p:cNvSpPr/>
          <p:nvPr/>
        </p:nvSpPr>
        <p:spPr>
          <a:xfrm>
            <a:off x="7872879" y="5557800"/>
            <a:ext cx="469027" cy="32861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7726520" y="5077361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heute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353" y="1079578"/>
            <a:ext cx="1417561" cy="141756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8350" y="2814906"/>
            <a:ext cx="1479550" cy="147955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9529" y="2651128"/>
            <a:ext cx="1628023" cy="1807106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7791" y="860405"/>
            <a:ext cx="1879601" cy="1879601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03526" y="1262028"/>
            <a:ext cx="4010025" cy="1116124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288915" y="614351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???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863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SVG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BD5B319-8498-4418-A5B7-067850FDE334}" type="slidenum">
              <a:rPr lang="de-DE" smtClean="0"/>
              <a:pPr>
                <a:defRPr/>
              </a:pPr>
              <a:t>11</a:t>
            </a:fld>
            <a:endParaRPr lang="de-D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663" y="882650"/>
            <a:ext cx="1752600" cy="1549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614483" y="963483"/>
            <a:ext cx="706755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&lt;</a:t>
            </a:r>
            <a:r>
              <a:rPr lang="en-US" sz="1400" b="1" dirty="0" err="1">
                <a:solidFill>
                  <a:srgbClr val="000080"/>
                </a:solidFill>
              </a:rPr>
              <a:t>svg</a:t>
            </a:r>
            <a:r>
              <a:rPr lang="en-US" sz="1400" b="1" dirty="0">
                <a:solidFill>
                  <a:srgbClr val="000080"/>
                </a:solidFill>
              </a:rPr>
              <a:t> </a:t>
            </a:r>
            <a:r>
              <a:rPr lang="en-US" sz="1400" b="1" dirty="0">
                <a:solidFill>
                  <a:srgbClr val="0000FF"/>
                </a:solidFill>
              </a:rPr>
              <a:t>height=</a:t>
            </a:r>
            <a:r>
              <a:rPr lang="en-US" sz="1400" b="1" dirty="0">
                <a:solidFill>
                  <a:srgbClr val="008000"/>
                </a:solidFill>
              </a:rPr>
              <a:t>"100" </a:t>
            </a:r>
            <a:r>
              <a:rPr lang="en-US" sz="1400" b="1" dirty="0">
                <a:solidFill>
                  <a:srgbClr val="0000FF"/>
                </a:solidFill>
              </a:rPr>
              <a:t>width=</a:t>
            </a:r>
            <a:r>
              <a:rPr lang="en-US" sz="1400" b="1" dirty="0">
                <a:solidFill>
                  <a:srgbClr val="008000"/>
                </a:solidFill>
              </a:rPr>
              <a:t>"100"</a:t>
            </a:r>
            <a:r>
              <a:rPr lang="en-US" sz="1400" dirty="0"/>
              <a:t>&gt;</a:t>
            </a:r>
            <a:br>
              <a:rPr lang="en-US" sz="1400" dirty="0"/>
            </a:br>
            <a:r>
              <a:rPr lang="en-US" sz="1400" dirty="0"/>
              <a:t>    &lt;</a:t>
            </a:r>
            <a:r>
              <a:rPr lang="en-US" sz="1400" b="1" dirty="0">
                <a:solidFill>
                  <a:srgbClr val="000080"/>
                </a:solidFill>
              </a:rPr>
              <a:t>circle </a:t>
            </a:r>
            <a:r>
              <a:rPr lang="en-US" sz="1400" b="1" dirty="0">
                <a:solidFill>
                  <a:srgbClr val="0000FF"/>
                </a:solidFill>
              </a:rPr>
              <a:t>cx=</a:t>
            </a:r>
            <a:r>
              <a:rPr lang="en-US" sz="1400" b="1" dirty="0">
                <a:solidFill>
                  <a:srgbClr val="008000"/>
                </a:solidFill>
              </a:rPr>
              <a:t>"50" </a:t>
            </a:r>
            <a:r>
              <a:rPr lang="en-US" sz="1400" b="1" dirty="0">
                <a:solidFill>
                  <a:srgbClr val="0000FF"/>
                </a:solidFill>
              </a:rPr>
              <a:t>cy=</a:t>
            </a:r>
            <a:r>
              <a:rPr lang="en-US" sz="1400" b="1" dirty="0">
                <a:solidFill>
                  <a:srgbClr val="008000"/>
                </a:solidFill>
              </a:rPr>
              <a:t>"50" </a:t>
            </a:r>
            <a:r>
              <a:rPr lang="en-US" sz="1400" b="1" dirty="0">
                <a:solidFill>
                  <a:srgbClr val="0000FF"/>
                </a:solidFill>
              </a:rPr>
              <a:t>r=</a:t>
            </a:r>
            <a:r>
              <a:rPr lang="en-US" sz="1400" b="1" dirty="0">
                <a:solidFill>
                  <a:srgbClr val="008000"/>
                </a:solidFill>
              </a:rPr>
              <a:t>"40" </a:t>
            </a:r>
            <a:r>
              <a:rPr lang="en-US" sz="1400" b="1" dirty="0">
                <a:solidFill>
                  <a:srgbClr val="0000FF"/>
                </a:solidFill>
              </a:rPr>
              <a:t>stroke=</a:t>
            </a:r>
            <a:r>
              <a:rPr lang="en-US" sz="1400" b="1" dirty="0">
                <a:solidFill>
                  <a:srgbClr val="008000"/>
                </a:solidFill>
              </a:rPr>
              <a:t>"black" </a:t>
            </a:r>
            <a:r>
              <a:rPr lang="en-US" sz="1400" b="1" dirty="0">
                <a:solidFill>
                  <a:srgbClr val="0000FF"/>
                </a:solidFill>
              </a:rPr>
              <a:t>stroke-width=</a:t>
            </a:r>
            <a:r>
              <a:rPr lang="en-US" sz="1400" b="1" dirty="0">
                <a:solidFill>
                  <a:srgbClr val="008000"/>
                </a:solidFill>
              </a:rPr>
              <a:t>"3" </a:t>
            </a:r>
            <a:r>
              <a:rPr lang="en-US" sz="1400" b="1" dirty="0">
                <a:solidFill>
                  <a:srgbClr val="0000FF"/>
                </a:solidFill>
              </a:rPr>
              <a:t>fill=</a:t>
            </a:r>
            <a:r>
              <a:rPr lang="en-US" sz="1400" b="1" dirty="0">
                <a:solidFill>
                  <a:srgbClr val="008000"/>
                </a:solidFill>
              </a:rPr>
              <a:t>"red" </a:t>
            </a:r>
            <a:r>
              <a:rPr lang="en-US" sz="1400" dirty="0"/>
              <a:t>/&gt;</a:t>
            </a:r>
            <a:br>
              <a:rPr lang="en-US" sz="1400" dirty="0"/>
            </a:br>
            <a:r>
              <a:rPr lang="en-US" sz="1400" dirty="0"/>
              <a:t>&lt;/</a:t>
            </a:r>
            <a:r>
              <a:rPr lang="en-US" sz="1400" b="1" dirty="0" err="1">
                <a:solidFill>
                  <a:srgbClr val="000080"/>
                </a:solidFill>
              </a:rPr>
              <a:t>svg</a:t>
            </a:r>
            <a:r>
              <a:rPr lang="en-US" sz="1400" dirty="0"/>
              <a:t>&gt;</a:t>
            </a:r>
            <a:br>
              <a:rPr lang="en-US" sz="1400" dirty="0"/>
            </a:br>
            <a:endParaRPr lang="en-US" sz="1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363" y="2141537"/>
            <a:ext cx="2743200" cy="23749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95362" y="4389388"/>
            <a:ext cx="7686671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&lt;</a:t>
            </a:r>
            <a:r>
              <a:rPr lang="en-US" sz="1400" b="1" dirty="0">
                <a:solidFill>
                  <a:srgbClr val="000080"/>
                </a:solidFill>
              </a:rPr>
              <a:t>g </a:t>
            </a:r>
            <a:r>
              <a:rPr lang="en-US" sz="1400" b="1" dirty="0">
                <a:solidFill>
                  <a:srgbClr val="0000FF"/>
                </a:solidFill>
              </a:rPr>
              <a:t>transform=</a:t>
            </a:r>
            <a:r>
              <a:rPr lang="en-US" sz="1400" b="1" dirty="0">
                <a:solidFill>
                  <a:srgbClr val="008000"/>
                </a:solidFill>
              </a:rPr>
              <a:t>"translate(100, 100)"</a:t>
            </a:r>
            <a:r>
              <a:rPr lang="en-US" sz="1400" dirty="0"/>
              <a:t>&gt;</a:t>
            </a:r>
            <a:br>
              <a:rPr lang="en-US" sz="1400" dirty="0"/>
            </a:br>
            <a:r>
              <a:rPr lang="en-US" sz="1400" dirty="0"/>
              <a:t>    &lt;</a:t>
            </a:r>
            <a:r>
              <a:rPr lang="en-US" sz="1400" b="1" dirty="0">
                <a:solidFill>
                  <a:srgbClr val="000080"/>
                </a:solidFill>
              </a:rPr>
              <a:t>circle </a:t>
            </a:r>
            <a:r>
              <a:rPr lang="en-US" sz="1400" b="1" dirty="0">
                <a:solidFill>
                  <a:srgbClr val="0000FF"/>
                </a:solidFill>
              </a:rPr>
              <a:t>cx=</a:t>
            </a:r>
            <a:r>
              <a:rPr lang="en-US" sz="1400" b="1" dirty="0">
                <a:solidFill>
                  <a:srgbClr val="008000"/>
                </a:solidFill>
              </a:rPr>
              <a:t>"50" </a:t>
            </a:r>
            <a:r>
              <a:rPr lang="en-US" sz="1400" b="1" dirty="0">
                <a:solidFill>
                  <a:srgbClr val="0000FF"/>
                </a:solidFill>
              </a:rPr>
              <a:t>cy=</a:t>
            </a:r>
            <a:r>
              <a:rPr lang="en-US" sz="1400" b="1" dirty="0">
                <a:solidFill>
                  <a:srgbClr val="008000"/>
                </a:solidFill>
              </a:rPr>
              <a:t>"50" </a:t>
            </a:r>
            <a:r>
              <a:rPr lang="en-US" sz="1400" b="1" dirty="0">
                <a:solidFill>
                  <a:srgbClr val="0000FF"/>
                </a:solidFill>
              </a:rPr>
              <a:t>r=</a:t>
            </a:r>
            <a:r>
              <a:rPr lang="en-US" sz="1400" b="1" dirty="0">
                <a:solidFill>
                  <a:srgbClr val="008000"/>
                </a:solidFill>
              </a:rPr>
              <a:t>"40" </a:t>
            </a:r>
            <a:r>
              <a:rPr lang="en-US" sz="1400" b="1" dirty="0">
                <a:solidFill>
                  <a:srgbClr val="0000FF"/>
                </a:solidFill>
              </a:rPr>
              <a:t>stroke=</a:t>
            </a:r>
            <a:r>
              <a:rPr lang="en-US" sz="1400" b="1" dirty="0">
                <a:solidFill>
                  <a:srgbClr val="008000"/>
                </a:solidFill>
              </a:rPr>
              <a:t>"black" </a:t>
            </a:r>
            <a:r>
              <a:rPr lang="en-US" sz="1400" b="1" dirty="0">
                <a:solidFill>
                  <a:srgbClr val="0000FF"/>
                </a:solidFill>
              </a:rPr>
              <a:t>stroke-width=</a:t>
            </a:r>
            <a:r>
              <a:rPr lang="en-US" sz="1400" b="1" dirty="0">
                <a:solidFill>
                  <a:srgbClr val="008000"/>
                </a:solidFill>
              </a:rPr>
              <a:t>"3" </a:t>
            </a:r>
            <a:r>
              <a:rPr lang="en-US" sz="1400" b="1" dirty="0">
                <a:solidFill>
                  <a:srgbClr val="0000FF"/>
                </a:solidFill>
              </a:rPr>
              <a:t>fill=</a:t>
            </a:r>
            <a:r>
              <a:rPr lang="en-US" sz="1400" b="1" dirty="0">
                <a:solidFill>
                  <a:srgbClr val="008000"/>
                </a:solidFill>
              </a:rPr>
              <a:t>"red" </a:t>
            </a:r>
            <a:r>
              <a:rPr lang="en-US" sz="1400" dirty="0"/>
              <a:t>/&gt;</a:t>
            </a:r>
            <a:br>
              <a:rPr lang="en-US" sz="1400" dirty="0"/>
            </a:br>
            <a:r>
              <a:rPr lang="en-US" sz="1400" dirty="0"/>
              <a:t>    &lt;</a:t>
            </a:r>
            <a:r>
              <a:rPr lang="en-US" sz="1400" b="1" dirty="0" err="1">
                <a:solidFill>
                  <a:srgbClr val="000080"/>
                </a:solidFill>
              </a:rPr>
              <a:t>rect</a:t>
            </a:r>
            <a:r>
              <a:rPr lang="en-US" sz="1400" b="1" dirty="0">
                <a:solidFill>
                  <a:srgbClr val="000080"/>
                </a:solidFill>
              </a:rPr>
              <a:t> </a:t>
            </a:r>
            <a:r>
              <a:rPr lang="en-US" sz="1400" b="1" dirty="0">
                <a:solidFill>
                  <a:srgbClr val="0000FF"/>
                </a:solidFill>
              </a:rPr>
              <a:t>class=</a:t>
            </a:r>
            <a:r>
              <a:rPr lang="en-US" sz="1400" b="1" dirty="0">
                <a:solidFill>
                  <a:srgbClr val="008000"/>
                </a:solidFill>
              </a:rPr>
              <a:t>"</a:t>
            </a:r>
            <a:r>
              <a:rPr lang="en-US" sz="1400" b="1" dirty="0" err="1">
                <a:solidFill>
                  <a:srgbClr val="008000"/>
                </a:solidFill>
              </a:rPr>
              <a:t>bluerect</a:t>
            </a:r>
            <a:r>
              <a:rPr lang="en-US" sz="1400" b="1" dirty="0">
                <a:solidFill>
                  <a:srgbClr val="008000"/>
                </a:solidFill>
              </a:rPr>
              <a:t>" </a:t>
            </a:r>
            <a:r>
              <a:rPr lang="en-US" sz="1400" b="1" dirty="0">
                <a:solidFill>
                  <a:srgbClr val="0000FF"/>
                </a:solidFill>
              </a:rPr>
              <a:t>x=</a:t>
            </a:r>
            <a:r>
              <a:rPr lang="en-US" sz="1400" b="1" dirty="0">
                <a:solidFill>
                  <a:srgbClr val="008000"/>
                </a:solidFill>
              </a:rPr>
              <a:t>"50" </a:t>
            </a:r>
            <a:r>
              <a:rPr lang="en-US" sz="1400" b="1" dirty="0">
                <a:solidFill>
                  <a:srgbClr val="0000FF"/>
                </a:solidFill>
              </a:rPr>
              <a:t>y=</a:t>
            </a:r>
            <a:r>
              <a:rPr lang="en-US" sz="1400" b="1" dirty="0">
                <a:solidFill>
                  <a:srgbClr val="008000"/>
                </a:solidFill>
              </a:rPr>
              <a:t>"20" </a:t>
            </a:r>
            <a:r>
              <a:rPr lang="en-US" sz="1400" b="1" dirty="0">
                <a:solidFill>
                  <a:srgbClr val="0000FF"/>
                </a:solidFill>
              </a:rPr>
              <a:t>width=</a:t>
            </a:r>
            <a:r>
              <a:rPr lang="en-US" sz="1400" b="1" dirty="0">
                <a:solidFill>
                  <a:srgbClr val="008000"/>
                </a:solidFill>
              </a:rPr>
              <a:t>"150" </a:t>
            </a:r>
            <a:r>
              <a:rPr lang="en-US" sz="1400" b="1" dirty="0">
                <a:solidFill>
                  <a:srgbClr val="0000FF"/>
                </a:solidFill>
              </a:rPr>
              <a:t>height=</a:t>
            </a:r>
            <a:r>
              <a:rPr lang="en-US" sz="1400" b="1" dirty="0">
                <a:solidFill>
                  <a:srgbClr val="008000"/>
                </a:solidFill>
              </a:rPr>
              <a:t>"150"</a:t>
            </a:r>
            <a:r>
              <a:rPr lang="en-US" sz="1400" dirty="0"/>
              <a:t>/&gt;</a:t>
            </a:r>
            <a:br>
              <a:rPr lang="en-US" sz="1400" dirty="0"/>
            </a:br>
            <a:r>
              <a:rPr lang="en-US" sz="1400" dirty="0"/>
              <a:t>&lt;/</a:t>
            </a:r>
            <a:r>
              <a:rPr lang="en-US" sz="1400" b="1" dirty="0">
                <a:solidFill>
                  <a:srgbClr val="000080"/>
                </a:solidFill>
              </a:rPr>
              <a:t>g</a:t>
            </a:r>
            <a:r>
              <a:rPr lang="en-US" sz="1400" dirty="0"/>
              <a:t>&gt;</a:t>
            </a:r>
            <a:br>
              <a:rPr lang="en-US" sz="1400" dirty="0"/>
            </a:br>
            <a:endParaRPr lang="en-US" sz="1400" dirty="0"/>
          </a:p>
        </p:txBody>
      </p:sp>
      <p:sp>
        <p:nvSpPr>
          <p:cNvPr id="8" name="Rectangle 7"/>
          <p:cNvSpPr/>
          <p:nvPr/>
        </p:nvSpPr>
        <p:spPr>
          <a:xfrm>
            <a:off x="2862262" y="2416691"/>
            <a:ext cx="4572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/>
              <a:t>&lt;</a:t>
            </a:r>
            <a:r>
              <a:rPr lang="en-US" sz="1400" b="1" dirty="0">
                <a:solidFill>
                  <a:srgbClr val="000080"/>
                </a:solidFill>
              </a:rPr>
              <a:t>style</a:t>
            </a:r>
            <a:r>
              <a:rPr lang="en-US" sz="1400" dirty="0"/>
              <a:t>&gt;</a:t>
            </a:r>
            <a:br>
              <a:rPr lang="en-US" sz="1400" dirty="0"/>
            </a:br>
            <a:r>
              <a:rPr lang="en-US" sz="1400" dirty="0"/>
              <a:t>    .</a:t>
            </a:r>
            <a:r>
              <a:rPr lang="en-US" sz="1400" b="1" dirty="0" err="1">
                <a:solidFill>
                  <a:srgbClr val="000080"/>
                </a:solidFill>
              </a:rPr>
              <a:t>bluerect</a:t>
            </a:r>
            <a:r>
              <a:rPr lang="en-US" sz="1400" b="1" dirty="0">
                <a:solidFill>
                  <a:srgbClr val="000080"/>
                </a:solidFill>
              </a:rPr>
              <a:t> </a:t>
            </a:r>
            <a:r>
              <a:rPr lang="en-US" sz="1400" dirty="0"/>
              <a:t>{</a:t>
            </a:r>
            <a:br>
              <a:rPr lang="en-US" sz="1400" dirty="0"/>
            </a:br>
            <a:r>
              <a:rPr lang="en-US" sz="1400" dirty="0"/>
              <a:t>        </a:t>
            </a:r>
            <a:r>
              <a:rPr lang="en-US" sz="1400" b="1" dirty="0" err="1">
                <a:solidFill>
                  <a:srgbClr val="0000FF"/>
                </a:solidFill>
              </a:rPr>
              <a:t>fill</a:t>
            </a:r>
            <a:r>
              <a:rPr lang="en-US" sz="1400" dirty="0" err="1"/>
              <a:t>:</a:t>
            </a:r>
            <a:r>
              <a:rPr lang="en-US" sz="1400" b="1" dirty="0" err="1">
                <a:solidFill>
                  <a:srgbClr val="008000"/>
                </a:solidFill>
              </a:rPr>
              <a:t>blue</a:t>
            </a:r>
            <a:r>
              <a:rPr lang="en-US" sz="1400" dirty="0"/>
              <a:t>;</a:t>
            </a:r>
            <a:br>
              <a:rPr lang="en-US" sz="1400" dirty="0"/>
            </a:br>
            <a:r>
              <a:rPr lang="en-US" sz="1400" dirty="0"/>
              <a:t>        </a:t>
            </a:r>
            <a:r>
              <a:rPr lang="en-US" sz="1400" b="1" dirty="0" err="1">
                <a:solidFill>
                  <a:srgbClr val="0000FF"/>
                </a:solidFill>
              </a:rPr>
              <a:t>stroke</a:t>
            </a:r>
            <a:r>
              <a:rPr lang="en-US" sz="1400" dirty="0" err="1"/>
              <a:t>:</a:t>
            </a:r>
            <a:r>
              <a:rPr lang="en-US" sz="1400" b="1" dirty="0" err="1">
                <a:solidFill>
                  <a:srgbClr val="008000"/>
                </a:solidFill>
              </a:rPr>
              <a:t>grey</a:t>
            </a:r>
            <a:r>
              <a:rPr lang="en-US" sz="1400" dirty="0"/>
              <a:t>;</a:t>
            </a:r>
            <a:br>
              <a:rPr lang="en-US" sz="1400" dirty="0"/>
            </a:br>
            <a:r>
              <a:rPr lang="en-US" sz="1400" dirty="0"/>
              <a:t>        </a:t>
            </a:r>
            <a:r>
              <a:rPr lang="en-US" sz="1400" b="1" dirty="0">
                <a:solidFill>
                  <a:srgbClr val="0000FF"/>
                </a:solidFill>
              </a:rPr>
              <a:t>stroke-width</a:t>
            </a:r>
            <a:r>
              <a:rPr lang="en-US" sz="1400" dirty="0"/>
              <a:t>:</a:t>
            </a:r>
            <a:r>
              <a:rPr lang="en-US" sz="1400" dirty="0">
                <a:solidFill>
                  <a:srgbClr val="0000FF"/>
                </a:solidFill>
              </a:rPr>
              <a:t>5</a:t>
            </a:r>
            <a:r>
              <a:rPr lang="en-US" sz="1400" dirty="0"/>
              <a:t>;</a:t>
            </a:r>
            <a:br>
              <a:rPr lang="en-US" sz="1400" dirty="0"/>
            </a:br>
            <a:r>
              <a:rPr lang="en-US" sz="1400" dirty="0"/>
              <a:t>        </a:t>
            </a:r>
            <a:r>
              <a:rPr lang="en-US" sz="1400" b="1" dirty="0">
                <a:solidFill>
                  <a:srgbClr val="0000FF"/>
                </a:solidFill>
              </a:rPr>
              <a:t>fill-opacity</a:t>
            </a:r>
            <a:r>
              <a:rPr lang="en-US" sz="1400" dirty="0"/>
              <a:t>:</a:t>
            </a:r>
            <a:r>
              <a:rPr lang="en-US" sz="1400" dirty="0">
                <a:solidFill>
                  <a:srgbClr val="0000FF"/>
                </a:solidFill>
              </a:rPr>
              <a:t>0.1</a:t>
            </a:r>
            <a:r>
              <a:rPr lang="en-US" sz="1400" dirty="0"/>
              <a:t>;</a:t>
            </a:r>
            <a:br>
              <a:rPr lang="en-US" sz="1400" dirty="0"/>
            </a:br>
            <a:r>
              <a:rPr lang="en-US" sz="1400" dirty="0"/>
              <a:t>        </a:t>
            </a:r>
            <a:r>
              <a:rPr lang="en-US" sz="1400" b="1" dirty="0">
                <a:solidFill>
                  <a:srgbClr val="0000FF"/>
                </a:solidFill>
              </a:rPr>
              <a:t>stroke-opacity</a:t>
            </a:r>
            <a:r>
              <a:rPr lang="en-US" sz="1400" dirty="0"/>
              <a:t>:</a:t>
            </a:r>
            <a:r>
              <a:rPr lang="en-US" sz="1400" dirty="0">
                <a:solidFill>
                  <a:srgbClr val="0000FF"/>
                </a:solidFill>
              </a:rPr>
              <a:t>0.9</a:t>
            </a:r>
            <a:br>
              <a:rPr lang="en-US" sz="1400" dirty="0">
                <a:solidFill>
                  <a:srgbClr val="0000FF"/>
                </a:solidFill>
              </a:rPr>
            </a:br>
            <a:r>
              <a:rPr lang="en-US" sz="1400" dirty="0">
                <a:solidFill>
                  <a:srgbClr val="0000FF"/>
                </a:solidFill>
              </a:rPr>
              <a:t>    </a:t>
            </a:r>
            <a:r>
              <a:rPr lang="en-US" sz="1400" dirty="0"/>
              <a:t>}</a:t>
            </a:r>
            <a:br>
              <a:rPr lang="en-US" sz="1400" dirty="0"/>
            </a:br>
            <a:r>
              <a:rPr lang="en-US" sz="1400" dirty="0"/>
              <a:t>&lt;/</a:t>
            </a:r>
            <a:r>
              <a:rPr lang="en-US" sz="1400" b="1" dirty="0">
                <a:solidFill>
                  <a:srgbClr val="000080"/>
                </a:solidFill>
              </a:rPr>
              <a:t>style</a:t>
            </a:r>
            <a:r>
              <a:rPr lang="en-US" sz="1400" dirty="0"/>
              <a:t>&gt;</a:t>
            </a:r>
            <a:br>
              <a:rPr lang="en-US" sz="1400" dirty="0"/>
            </a:b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85901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1884773" y="620687"/>
            <a:ext cx="2088232" cy="842915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>
                <a:solidFill>
                  <a:schemeClr val="bg1"/>
                </a:solidFill>
              </a:rPr>
              <a:t>componentsView.html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5377109" y="620686"/>
            <a:ext cx="2088232" cy="842915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/>
                </a:solidFill>
              </a:rPr>
              <a:t>dependencyForce-Directive.html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299345" y="2204864"/>
            <a:ext cx="2088232" cy="792088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>
                <a:solidFill>
                  <a:schemeClr val="bg1"/>
                </a:solidFill>
              </a:rPr>
              <a:t>ComponentsController.js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271759" y="3140968"/>
            <a:ext cx="2088232" cy="792088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/>
                </a:solidFill>
              </a:rPr>
              <a:t>components.js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271759" y="4077072"/>
            <a:ext cx="2088232" cy="792088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neo4j.js</a:t>
            </a:r>
          </a:p>
        </p:txBody>
      </p:sp>
      <p:cxnSp>
        <p:nvCxnSpPr>
          <p:cNvPr id="13" name="Curved Connector 12"/>
          <p:cNvCxnSpPr>
            <a:stCxn id="7" idx="3"/>
            <a:endCxn id="8" idx="3"/>
          </p:cNvCxnSpPr>
          <p:nvPr/>
        </p:nvCxnSpPr>
        <p:spPr>
          <a:xfrm flipH="1">
            <a:off x="3359991" y="2600908"/>
            <a:ext cx="27586" cy="936104"/>
          </a:xfrm>
          <a:prstGeom prst="curvedConnector3">
            <a:avLst>
              <a:gd name="adj1" fmla="val -828681"/>
            </a:avLst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8" idx="3"/>
            <a:endCxn id="9" idx="3"/>
          </p:cNvCxnSpPr>
          <p:nvPr/>
        </p:nvCxnSpPr>
        <p:spPr>
          <a:xfrm>
            <a:off x="3359991" y="3537012"/>
            <a:ext cx="12700" cy="936104"/>
          </a:xfrm>
          <a:prstGeom prst="curvedConnector3">
            <a:avLst>
              <a:gd name="adj1" fmla="val 1800000"/>
            </a:avLst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97545" y="2710661"/>
            <a:ext cx="18730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&lt;&lt;</a:t>
            </a:r>
            <a:r>
              <a:rPr lang="en-US" sz="1200" dirty="0" err="1"/>
              <a:t>async</a:t>
            </a:r>
            <a:r>
              <a:rPr lang="en-US" sz="1200" dirty="0" smtClean="0"/>
              <a:t>&gt;&gt; dependencies() </a:t>
            </a:r>
          </a:p>
          <a:p>
            <a:r>
              <a:rPr lang="en-US" sz="1200" dirty="0"/>
              <a:t>&lt;&lt;</a:t>
            </a:r>
            <a:r>
              <a:rPr lang="en-US" sz="1200" dirty="0" err="1"/>
              <a:t>async</a:t>
            </a:r>
            <a:r>
              <a:rPr lang="en-US" sz="1200" dirty="0"/>
              <a:t>&gt;&gt; </a:t>
            </a:r>
            <a:r>
              <a:rPr lang="en-US" sz="1200" dirty="0" smtClean="0"/>
              <a:t>names()</a:t>
            </a:r>
            <a:endParaRPr lang="en-US" sz="1200" dirty="0"/>
          </a:p>
        </p:txBody>
      </p:sp>
      <p:sp>
        <p:nvSpPr>
          <p:cNvPr id="19" name="TextBox 18"/>
          <p:cNvSpPr txBox="1"/>
          <p:nvPr/>
        </p:nvSpPr>
        <p:spPr>
          <a:xfrm>
            <a:off x="3597545" y="3717032"/>
            <a:ext cx="16492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 smtClean="0"/>
              <a:t>&lt;&lt;</a:t>
            </a:r>
            <a:r>
              <a:rPr lang="en-US" dirty="0" err="1" smtClean="0"/>
              <a:t>async</a:t>
            </a:r>
            <a:r>
              <a:rPr lang="en-US" dirty="0" smtClean="0"/>
              <a:t>&gt;&gt; </a:t>
            </a:r>
            <a:r>
              <a:rPr lang="en-US" dirty="0" err="1" smtClean="0"/>
              <a:t>sendQuery</a:t>
            </a:r>
            <a:r>
              <a:rPr lang="en-US" dirty="0"/>
              <a:t>()</a:t>
            </a:r>
          </a:p>
        </p:txBody>
      </p:sp>
      <p:sp>
        <p:nvSpPr>
          <p:cNvPr id="20" name="Can 19"/>
          <p:cNvSpPr/>
          <p:nvPr/>
        </p:nvSpPr>
        <p:spPr>
          <a:xfrm>
            <a:off x="1883827" y="5689645"/>
            <a:ext cx="864096" cy="1025658"/>
          </a:xfrm>
          <a:prstGeom prst="can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Neo4j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22" name="Straight Arrow Connector 21"/>
          <p:cNvCxnSpPr>
            <a:stCxn id="9" idx="2"/>
            <a:endCxn id="20" idx="1"/>
          </p:cNvCxnSpPr>
          <p:nvPr/>
        </p:nvCxnSpPr>
        <p:spPr>
          <a:xfrm>
            <a:off x="2315875" y="4869160"/>
            <a:ext cx="0" cy="820485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/>
          <p:cNvCxnSpPr>
            <a:stCxn id="9" idx="1"/>
            <a:endCxn id="8" idx="1"/>
          </p:cNvCxnSpPr>
          <p:nvPr/>
        </p:nvCxnSpPr>
        <p:spPr>
          <a:xfrm rot="10800000">
            <a:off x="1271759" y="3537012"/>
            <a:ext cx="12700" cy="936104"/>
          </a:xfrm>
          <a:prstGeom prst="curvedConnector3">
            <a:avLst>
              <a:gd name="adj1" fmla="val 1800000"/>
            </a:avLst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/>
          <p:cNvCxnSpPr>
            <a:stCxn id="8" idx="1"/>
            <a:endCxn id="7" idx="1"/>
          </p:cNvCxnSpPr>
          <p:nvPr/>
        </p:nvCxnSpPr>
        <p:spPr>
          <a:xfrm rot="10800000" flipH="1">
            <a:off x="1271759" y="2600908"/>
            <a:ext cx="27586" cy="936104"/>
          </a:xfrm>
          <a:prstGeom prst="curvedConnector3">
            <a:avLst>
              <a:gd name="adj1" fmla="val -828681"/>
            </a:avLst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51520" y="3866564"/>
            <a:ext cx="69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/>
              <a:t>Promise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58965" y="2941493"/>
            <a:ext cx="69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/>
              <a:t>Promise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084168" y="2204864"/>
            <a:ext cx="2088232" cy="792088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>
                <a:solidFill>
                  <a:schemeClr val="bg1"/>
                </a:solidFill>
              </a:rPr>
              <a:t>dependencyForce-Directive.js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31" name="Curved Connector 30"/>
          <p:cNvCxnSpPr>
            <a:stCxn id="7" idx="3"/>
            <a:endCxn id="29" idx="1"/>
          </p:cNvCxnSpPr>
          <p:nvPr/>
        </p:nvCxnSpPr>
        <p:spPr>
          <a:xfrm>
            <a:off x="3387577" y="2600908"/>
            <a:ext cx="2696591" cy="12700"/>
          </a:xfrm>
          <a:prstGeom prst="curvedConnector3">
            <a:avLst>
              <a:gd name="adj1" fmla="val 50000"/>
            </a:avLst>
          </a:prstGeom>
          <a:ln w="76200">
            <a:solidFill>
              <a:schemeClr val="bg1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4377002" y="2264387"/>
            <a:ext cx="69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/>
              <a:t>Promise</a:t>
            </a:r>
          </a:p>
        </p:txBody>
      </p:sp>
      <p:cxnSp>
        <p:nvCxnSpPr>
          <p:cNvPr id="39" name="Curved Connector 38"/>
          <p:cNvCxnSpPr>
            <a:stCxn id="5" idx="2"/>
            <a:endCxn id="7" idx="0"/>
          </p:cNvCxnSpPr>
          <p:nvPr/>
        </p:nvCxnSpPr>
        <p:spPr>
          <a:xfrm rot="5400000">
            <a:off x="2265544" y="1541519"/>
            <a:ext cx="741262" cy="585428"/>
          </a:xfrm>
          <a:prstGeom prst="curvedConnector3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>
            <a:stCxn id="6" idx="2"/>
            <a:endCxn id="29" idx="0"/>
          </p:cNvCxnSpPr>
          <p:nvPr/>
        </p:nvCxnSpPr>
        <p:spPr>
          <a:xfrm rot="16200000" flipH="1">
            <a:off x="6404123" y="1480702"/>
            <a:ext cx="741263" cy="707059"/>
          </a:xfrm>
          <a:prstGeom prst="curvedConnector3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6114933" y="3711150"/>
            <a:ext cx="2654162" cy="187809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  <a:lvl1pPr algn="ctr"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285750" indent="-28575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createForce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startForce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drawNodesAndTexts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drawLinks</a:t>
            </a: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updateNode</a:t>
            </a: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updateLink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updateText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cxnSp>
        <p:nvCxnSpPr>
          <p:cNvPr id="45" name="Curved Connector 44"/>
          <p:cNvCxnSpPr>
            <a:stCxn id="29" idx="2"/>
            <a:endCxn id="43" idx="0"/>
          </p:cNvCxnSpPr>
          <p:nvPr/>
        </p:nvCxnSpPr>
        <p:spPr>
          <a:xfrm rot="16200000" flipH="1">
            <a:off x="6928050" y="3197186"/>
            <a:ext cx="714198" cy="313730"/>
          </a:xfrm>
          <a:prstGeom prst="curved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urved Connector 52"/>
          <p:cNvCxnSpPr>
            <a:stCxn id="5" idx="3"/>
            <a:endCxn id="6" idx="1"/>
          </p:cNvCxnSpPr>
          <p:nvPr/>
        </p:nvCxnSpPr>
        <p:spPr>
          <a:xfrm flipV="1">
            <a:off x="3973005" y="1042144"/>
            <a:ext cx="1404104" cy="1"/>
          </a:xfrm>
          <a:prstGeom prst="curvedConnector3">
            <a:avLst>
              <a:gd name="adj1" fmla="val 50000"/>
            </a:avLst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Picture 5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14780" y="86513"/>
            <a:ext cx="860446" cy="542316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880" y="165355"/>
            <a:ext cx="1043608" cy="239309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48035" y="587729"/>
            <a:ext cx="463525" cy="320991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17236" y="908720"/>
            <a:ext cx="854364" cy="379718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2359350" y="5140903"/>
            <a:ext cx="5136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 smtClean="0"/>
              <a:t>HTTP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468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1884773" y="620687"/>
            <a:ext cx="2088232" cy="842915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>
                <a:solidFill>
                  <a:schemeClr val="bg1"/>
                </a:solidFill>
              </a:rPr>
              <a:t>componentsView.html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5377109" y="620686"/>
            <a:ext cx="2088232" cy="842915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/>
                </a:solidFill>
              </a:rPr>
              <a:t>dependencyForce-Directive.html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299345" y="2204864"/>
            <a:ext cx="2088232" cy="792088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>
                <a:solidFill>
                  <a:schemeClr val="bg1"/>
                </a:solidFill>
              </a:rPr>
              <a:t>ComponentsController.js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271759" y="3140968"/>
            <a:ext cx="2088232" cy="792088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/>
                </a:solidFill>
              </a:rPr>
              <a:t>components.js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271759" y="4077072"/>
            <a:ext cx="2088232" cy="792088"/>
          </a:xfrm>
          <a:prstGeom prst="roundRect">
            <a:avLst/>
          </a:prstGeom>
          <a:solidFill>
            <a:schemeClr val="accent2"/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neo4j.js</a:t>
            </a:r>
          </a:p>
        </p:txBody>
      </p:sp>
      <p:cxnSp>
        <p:nvCxnSpPr>
          <p:cNvPr id="13" name="Curved Connector 12"/>
          <p:cNvCxnSpPr>
            <a:stCxn id="7" idx="3"/>
            <a:endCxn id="8" idx="3"/>
          </p:cNvCxnSpPr>
          <p:nvPr/>
        </p:nvCxnSpPr>
        <p:spPr>
          <a:xfrm flipH="1">
            <a:off x="3359991" y="2600908"/>
            <a:ext cx="27586" cy="936104"/>
          </a:xfrm>
          <a:prstGeom prst="curvedConnector3">
            <a:avLst>
              <a:gd name="adj1" fmla="val -828681"/>
            </a:avLst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8" idx="3"/>
            <a:endCxn id="9" idx="3"/>
          </p:cNvCxnSpPr>
          <p:nvPr/>
        </p:nvCxnSpPr>
        <p:spPr>
          <a:xfrm>
            <a:off x="3359991" y="3537012"/>
            <a:ext cx="12700" cy="936104"/>
          </a:xfrm>
          <a:prstGeom prst="curvedConnector3">
            <a:avLst>
              <a:gd name="adj1" fmla="val 1800000"/>
            </a:avLst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97545" y="2710661"/>
            <a:ext cx="18730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&lt;&lt;</a:t>
            </a:r>
            <a:r>
              <a:rPr lang="en-US" sz="1200" dirty="0" err="1"/>
              <a:t>async</a:t>
            </a:r>
            <a:r>
              <a:rPr lang="en-US" sz="1200" dirty="0" smtClean="0"/>
              <a:t>&gt;&gt; dependencies() </a:t>
            </a:r>
          </a:p>
          <a:p>
            <a:r>
              <a:rPr lang="en-US" sz="1200" dirty="0"/>
              <a:t>&lt;&lt;</a:t>
            </a:r>
            <a:r>
              <a:rPr lang="en-US" sz="1200" dirty="0" err="1"/>
              <a:t>async</a:t>
            </a:r>
            <a:r>
              <a:rPr lang="en-US" sz="1200" dirty="0"/>
              <a:t>&gt;&gt; </a:t>
            </a:r>
            <a:r>
              <a:rPr lang="en-US" sz="1200" dirty="0" smtClean="0"/>
              <a:t>names()</a:t>
            </a:r>
            <a:endParaRPr lang="en-US" sz="1200" dirty="0"/>
          </a:p>
        </p:txBody>
      </p:sp>
      <p:sp>
        <p:nvSpPr>
          <p:cNvPr id="19" name="TextBox 18"/>
          <p:cNvSpPr txBox="1"/>
          <p:nvPr/>
        </p:nvSpPr>
        <p:spPr>
          <a:xfrm>
            <a:off x="3597545" y="3717032"/>
            <a:ext cx="16492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 smtClean="0"/>
              <a:t>&lt;&lt;</a:t>
            </a:r>
            <a:r>
              <a:rPr lang="en-US" dirty="0" err="1" smtClean="0"/>
              <a:t>async</a:t>
            </a:r>
            <a:r>
              <a:rPr lang="en-US" dirty="0" smtClean="0"/>
              <a:t>&gt;&gt; </a:t>
            </a:r>
            <a:r>
              <a:rPr lang="en-US" dirty="0" err="1" smtClean="0"/>
              <a:t>sendQuery</a:t>
            </a:r>
            <a:r>
              <a:rPr lang="en-US" dirty="0"/>
              <a:t>()</a:t>
            </a:r>
          </a:p>
        </p:txBody>
      </p:sp>
      <p:sp>
        <p:nvSpPr>
          <p:cNvPr id="20" name="Can 19"/>
          <p:cNvSpPr/>
          <p:nvPr/>
        </p:nvSpPr>
        <p:spPr>
          <a:xfrm>
            <a:off x="1883827" y="5689645"/>
            <a:ext cx="864096" cy="1025658"/>
          </a:xfrm>
          <a:prstGeom prst="can">
            <a:avLst/>
          </a:prstGeom>
          <a:solidFill>
            <a:schemeClr val="accent2"/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Neo4j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22" name="Straight Arrow Connector 21"/>
          <p:cNvCxnSpPr>
            <a:stCxn id="9" idx="2"/>
            <a:endCxn id="20" idx="1"/>
          </p:cNvCxnSpPr>
          <p:nvPr/>
        </p:nvCxnSpPr>
        <p:spPr>
          <a:xfrm>
            <a:off x="2315875" y="4869160"/>
            <a:ext cx="0" cy="820485"/>
          </a:xfrm>
          <a:prstGeom prst="straightConnector1">
            <a:avLst/>
          </a:prstGeom>
          <a:ln w="76200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/>
          <p:cNvCxnSpPr>
            <a:stCxn id="9" idx="1"/>
            <a:endCxn id="8" idx="1"/>
          </p:cNvCxnSpPr>
          <p:nvPr/>
        </p:nvCxnSpPr>
        <p:spPr>
          <a:xfrm rot="10800000">
            <a:off x="1271759" y="3537012"/>
            <a:ext cx="12700" cy="936104"/>
          </a:xfrm>
          <a:prstGeom prst="curvedConnector3">
            <a:avLst>
              <a:gd name="adj1" fmla="val 1800000"/>
            </a:avLst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/>
          <p:cNvCxnSpPr>
            <a:stCxn id="8" idx="1"/>
            <a:endCxn id="7" idx="1"/>
          </p:cNvCxnSpPr>
          <p:nvPr/>
        </p:nvCxnSpPr>
        <p:spPr>
          <a:xfrm rot="10800000" flipH="1">
            <a:off x="1271759" y="2600908"/>
            <a:ext cx="27586" cy="936104"/>
          </a:xfrm>
          <a:prstGeom prst="curvedConnector3">
            <a:avLst>
              <a:gd name="adj1" fmla="val -828681"/>
            </a:avLst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51520" y="3866564"/>
            <a:ext cx="69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/>
              <a:t>Promise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58965" y="2941493"/>
            <a:ext cx="69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/>
              <a:t>Promise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084168" y="2204864"/>
            <a:ext cx="2088232" cy="792088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>
                <a:solidFill>
                  <a:schemeClr val="bg1"/>
                </a:solidFill>
              </a:rPr>
              <a:t>dependencyForce-Directive.js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31" name="Curved Connector 30"/>
          <p:cNvCxnSpPr>
            <a:stCxn id="7" idx="3"/>
            <a:endCxn id="29" idx="1"/>
          </p:cNvCxnSpPr>
          <p:nvPr/>
        </p:nvCxnSpPr>
        <p:spPr>
          <a:xfrm>
            <a:off x="3387577" y="2600908"/>
            <a:ext cx="2696591" cy="12700"/>
          </a:xfrm>
          <a:prstGeom prst="curvedConnector3">
            <a:avLst>
              <a:gd name="adj1" fmla="val 50000"/>
            </a:avLst>
          </a:prstGeom>
          <a:ln w="76200">
            <a:solidFill>
              <a:schemeClr val="bg1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4377002" y="2264387"/>
            <a:ext cx="69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/>
              <a:t>Promise</a:t>
            </a:r>
          </a:p>
        </p:txBody>
      </p:sp>
      <p:cxnSp>
        <p:nvCxnSpPr>
          <p:cNvPr id="39" name="Curved Connector 38"/>
          <p:cNvCxnSpPr>
            <a:stCxn id="5" idx="2"/>
            <a:endCxn id="7" idx="0"/>
          </p:cNvCxnSpPr>
          <p:nvPr/>
        </p:nvCxnSpPr>
        <p:spPr>
          <a:xfrm rot="5400000">
            <a:off x="2265544" y="1541519"/>
            <a:ext cx="741262" cy="585428"/>
          </a:xfrm>
          <a:prstGeom prst="curvedConnector3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>
            <a:stCxn id="6" idx="2"/>
            <a:endCxn id="29" idx="0"/>
          </p:cNvCxnSpPr>
          <p:nvPr/>
        </p:nvCxnSpPr>
        <p:spPr>
          <a:xfrm rot="16200000" flipH="1">
            <a:off x="6404123" y="1480702"/>
            <a:ext cx="741263" cy="707059"/>
          </a:xfrm>
          <a:prstGeom prst="curvedConnector3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6114933" y="3711150"/>
            <a:ext cx="2654162" cy="187809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  <a:lvl1pPr algn="ctr"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285750" indent="-28575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createForce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startForce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drawNodesAndTexts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drawLinks</a:t>
            </a: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updateNode</a:t>
            </a: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updateLink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updateText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cxnSp>
        <p:nvCxnSpPr>
          <p:cNvPr id="45" name="Curved Connector 44"/>
          <p:cNvCxnSpPr>
            <a:stCxn id="29" idx="2"/>
            <a:endCxn id="43" idx="0"/>
          </p:cNvCxnSpPr>
          <p:nvPr/>
        </p:nvCxnSpPr>
        <p:spPr>
          <a:xfrm rot="16200000" flipH="1">
            <a:off x="6928050" y="3197186"/>
            <a:ext cx="714198" cy="313730"/>
          </a:xfrm>
          <a:prstGeom prst="curved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urved Connector 52"/>
          <p:cNvCxnSpPr>
            <a:stCxn id="5" idx="3"/>
            <a:endCxn id="6" idx="1"/>
          </p:cNvCxnSpPr>
          <p:nvPr/>
        </p:nvCxnSpPr>
        <p:spPr>
          <a:xfrm flipV="1">
            <a:off x="3973005" y="1042144"/>
            <a:ext cx="1404104" cy="1"/>
          </a:xfrm>
          <a:prstGeom prst="curvedConnector3">
            <a:avLst>
              <a:gd name="adj1" fmla="val 50000"/>
            </a:avLst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Picture 5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14780" y="86513"/>
            <a:ext cx="860446" cy="542316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880" y="165355"/>
            <a:ext cx="1043608" cy="239309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48035" y="587729"/>
            <a:ext cx="463525" cy="320991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17236" y="908720"/>
            <a:ext cx="854364" cy="379718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2359350" y="5140903"/>
            <a:ext cx="5136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 smtClean="0"/>
              <a:t>HTTP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463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880" y="165355"/>
            <a:ext cx="1043608" cy="23930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18717" y="603870"/>
            <a:ext cx="193211" cy="282513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563887" y="603870"/>
            <a:ext cx="193211" cy="282513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203848" y="260648"/>
            <a:ext cx="858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Service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23528" y="260648"/>
            <a:ext cx="114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Consumer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5292079" y="603870"/>
            <a:ext cx="193211" cy="282513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4934899" y="260648"/>
            <a:ext cx="943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Promise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496657" y="603870"/>
            <a:ext cx="193211" cy="282513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051720" y="260648"/>
            <a:ext cx="958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Callback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962734" y="1340768"/>
            <a:ext cx="2601154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962734" y="1700808"/>
            <a:ext cx="2601154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971600" y="2348880"/>
            <a:ext cx="4320480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3757098" y="5013176"/>
            <a:ext cx="1584176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818717" y="4437110"/>
            <a:ext cx="193211" cy="232107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3563887" y="4437110"/>
            <a:ext cx="193211" cy="232107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5292079" y="4437110"/>
            <a:ext cx="193211" cy="232107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496657" y="4437110"/>
            <a:ext cx="193211" cy="232107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Arrow Connector 28"/>
          <p:cNvCxnSpPr/>
          <p:nvPr/>
        </p:nvCxnSpPr>
        <p:spPr>
          <a:xfrm flipH="1">
            <a:off x="2690925" y="5661248"/>
            <a:ext cx="2601154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943884" y="993792"/>
            <a:ext cx="1615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&lt;</a:t>
            </a:r>
            <a:r>
              <a:rPr lang="en-US" smtClean="0"/>
              <a:t>call service&gt;</a:t>
            </a:r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1155945" y="1359424"/>
            <a:ext cx="943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Promise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974772" y="2016435"/>
            <a:ext cx="1535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then(Callback)</a:t>
            </a:r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3717132" y="4679847"/>
            <a:ext cx="914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&lt;</a:t>
            </a:r>
            <a:r>
              <a:rPr lang="en-US" dirty="0" err="1" smtClean="0"/>
              <a:t>fertig</a:t>
            </a:r>
            <a:r>
              <a:rPr lang="en-US" dirty="0" smtClean="0"/>
              <a:t>&gt;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3851779" y="5291916"/>
            <a:ext cx="1515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Callback(data)</a:t>
            </a:r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 flipH="1">
            <a:off x="2634582" y="2903454"/>
            <a:ext cx="22450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smtClean="0"/>
              <a:t>…</a:t>
            </a:r>
            <a:endParaRPr lang="en-US" sz="9600"/>
          </a:p>
        </p:txBody>
      </p:sp>
    </p:spTree>
    <p:extLst>
      <p:ext uri="{BB962C8B-B14F-4D97-AF65-F5344CB8AC3E}">
        <p14:creationId xmlns:p14="http://schemas.microsoft.com/office/powerpoint/2010/main" val="494741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1884773" y="620687"/>
            <a:ext cx="2088232" cy="842915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>
                <a:solidFill>
                  <a:schemeClr val="bg1"/>
                </a:solidFill>
              </a:rPr>
              <a:t>componentsView.html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5377109" y="620686"/>
            <a:ext cx="2088232" cy="842915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/>
                </a:solidFill>
              </a:rPr>
              <a:t>dependencyForce-Directive.html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299345" y="2204864"/>
            <a:ext cx="2088232" cy="792088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>
                <a:solidFill>
                  <a:schemeClr val="bg1"/>
                </a:solidFill>
              </a:rPr>
              <a:t>ComponentsController.js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271759" y="3140968"/>
            <a:ext cx="2088232" cy="792088"/>
          </a:xfrm>
          <a:prstGeom prst="roundRect">
            <a:avLst/>
          </a:prstGeom>
          <a:solidFill>
            <a:schemeClr val="accent2"/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components.js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271759" y="4077072"/>
            <a:ext cx="2088232" cy="792088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neo4j.js</a:t>
            </a:r>
          </a:p>
        </p:txBody>
      </p:sp>
      <p:cxnSp>
        <p:nvCxnSpPr>
          <p:cNvPr id="13" name="Curved Connector 12"/>
          <p:cNvCxnSpPr>
            <a:stCxn id="7" idx="3"/>
            <a:endCxn id="8" idx="3"/>
          </p:cNvCxnSpPr>
          <p:nvPr/>
        </p:nvCxnSpPr>
        <p:spPr>
          <a:xfrm flipH="1">
            <a:off x="3359991" y="2600908"/>
            <a:ext cx="27586" cy="936104"/>
          </a:xfrm>
          <a:prstGeom prst="curvedConnector3">
            <a:avLst>
              <a:gd name="adj1" fmla="val -828681"/>
            </a:avLst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8" idx="3"/>
            <a:endCxn id="9" idx="3"/>
          </p:cNvCxnSpPr>
          <p:nvPr/>
        </p:nvCxnSpPr>
        <p:spPr>
          <a:xfrm>
            <a:off x="3359991" y="3537012"/>
            <a:ext cx="12700" cy="936104"/>
          </a:xfrm>
          <a:prstGeom prst="curvedConnector3">
            <a:avLst>
              <a:gd name="adj1" fmla="val 1800000"/>
            </a:avLst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97545" y="2710661"/>
            <a:ext cx="18730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&lt;&lt;</a:t>
            </a:r>
            <a:r>
              <a:rPr lang="en-US" sz="1200" dirty="0" err="1"/>
              <a:t>async</a:t>
            </a:r>
            <a:r>
              <a:rPr lang="en-US" sz="1200" dirty="0" smtClean="0"/>
              <a:t>&gt;&gt; dependencies() </a:t>
            </a:r>
          </a:p>
          <a:p>
            <a:r>
              <a:rPr lang="en-US" sz="1200" dirty="0"/>
              <a:t>&lt;&lt;</a:t>
            </a:r>
            <a:r>
              <a:rPr lang="en-US" sz="1200" dirty="0" err="1"/>
              <a:t>async</a:t>
            </a:r>
            <a:r>
              <a:rPr lang="en-US" sz="1200" dirty="0"/>
              <a:t>&gt;&gt; </a:t>
            </a:r>
            <a:r>
              <a:rPr lang="en-US" sz="1200" dirty="0" smtClean="0"/>
              <a:t>names()</a:t>
            </a:r>
            <a:endParaRPr lang="en-US" sz="1200" dirty="0"/>
          </a:p>
        </p:txBody>
      </p:sp>
      <p:sp>
        <p:nvSpPr>
          <p:cNvPr id="19" name="TextBox 18"/>
          <p:cNvSpPr txBox="1"/>
          <p:nvPr/>
        </p:nvSpPr>
        <p:spPr>
          <a:xfrm>
            <a:off x="3597545" y="3717032"/>
            <a:ext cx="16492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 smtClean="0"/>
              <a:t>&lt;&lt;</a:t>
            </a:r>
            <a:r>
              <a:rPr lang="en-US" dirty="0" err="1" smtClean="0"/>
              <a:t>async</a:t>
            </a:r>
            <a:r>
              <a:rPr lang="en-US" dirty="0" smtClean="0"/>
              <a:t>&gt;&gt; </a:t>
            </a:r>
            <a:r>
              <a:rPr lang="en-US" dirty="0" err="1" smtClean="0"/>
              <a:t>sendQuery</a:t>
            </a:r>
            <a:r>
              <a:rPr lang="en-US" dirty="0"/>
              <a:t>()</a:t>
            </a:r>
          </a:p>
        </p:txBody>
      </p:sp>
      <p:sp>
        <p:nvSpPr>
          <p:cNvPr id="20" name="Can 19"/>
          <p:cNvSpPr/>
          <p:nvPr/>
        </p:nvSpPr>
        <p:spPr>
          <a:xfrm>
            <a:off x="1883827" y="5689645"/>
            <a:ext cx="864096" cy="1025658"/>
          </a:xfrm>
          <a:prstGeom prst="can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Neo4j</a:t>
            </a:r>
          </a:p>
        </p:txBody>
      </p:sp>
      <p:cxnSp>
        <p:nvCxnSpPr>
          <p:cNvPr id="22" name="Straight Arrow Connector 21"/>
          <p:cNvCxnSpPr>
            <a:stCxn id="9" idx="2"/>
            <a:endCxn id="20" idx="1"/>
          </p:cNvCxnSpPr>
          <p:nvPr/>
        </p:nvCxnSpPr>
        <p:spPr>
          <a:xfrm>
            <a:off x="2315875" y="4869160"/>
            <a:ext cx="0" cy="820485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/>
          <p:cNvCxnSpPr>
            <a:stCxn id="9" idx="1"/>
            <a:endCxn id="8" idx="1"/>
          </p:cNvCxnSpPr>
          <p:nvPr/>
        </p:nvCxnSpPr>
        <p:spPr>
          <a:xfrm rot="10800000">
            <a:off x="1271759" y="3537012"/>
            <a:ext cx="12700" cy="936104"/>
          </a:xfrm>
          <a:prstGeom prst="curvedConnector3">
            <a:avLst>
              <a:gd name="adj1" fmla="val 1800000"/>
            </a:avLst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/>
          <p:cNvCxnSpPr>
            <a:stCxn id="8" idx="1"/>
            <a:endCxn id="7" idx="1"/>
          </p:cNvCxnSpPr>
          <p:nvPr/>
        </p:nvCxnSpPr>
        <p:spPr>
          <a:xfrm rot="10800000" flipH="1">
            <a:off x="1271759" y="2600908"/>
            <a:ext cx="27586" cy="936104"/>
          </a:xfrm>
          <a:prstGeom prst="curvedConnector3">
            <a:avLst>
              <a:gd name="adj1" fmla="val -828681"/>
            </a:avLst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51520" y="3866564"/>
            <a:ext cx="69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/>
              <a:t>Promise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58965" y="2941493"/>
            <a:ext cx="69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/>
              <a:t>Promise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084168" y="2204864"/>
            <a:ext cx="2088232" cy="792088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>
                <a:solidFill>
                  <a:schemeClr val="bg1"/>
                </a:solidFill>
              </a:rPr>
              <a:t>dependencyForce-Directive.js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31" name="Curved Connector 30"/>
          <p:cNvCxnSpPr>
            <a:stCxn id="7" idx="3"/>
            <a:endCxn id="29" idx="1"/>
          </p:cNvCxnSpPr>
          <p:nvPr/>
        </p:nvCxnSpPr>
        <p:spPr>
          <a:xfrm>
            <a:off x="3387577" y="2600908"/>
            <a:ext cx="2696591" cy="12700"/>
          </a:xfrm>
          <a:prstGeom prst="curvedConnector3">
            <a:avLst>
              <a:gd name="adj1" fmla="val 50000"/>
            </a:avLst>
          </a:prstGeom>
          <a:ln w="76200">
            <a:solidFill>
              <a:schemeClr val="bg1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4377002" y="2264387"/>
            <a:ext cx="69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/>
              <a:t>Promise</a:t>
            </a:r>
          </a:p>
        </p:txBody>
      </p:sp>
      <p:cxnSp>
        <p:nvCxnSpPr>
          <p:cNvPr id="39" name="Curved Connector 38"/>
          <p:cNvCxnSpPr>
            <a:stCxn id="5" idx="2"/>
            <a:endCxn id="7" idx="0"/>
          </p:cNvCxnSpPr>
          <p:nvPr/>
        </p:nvCxnSpPr>
        <p:spPr>
          <a:xfrm rot="5400000">
            <a:off x="2265544" y="1541519"/>
            <a:ext cx="741262" cy="585428"/>
          </a:xfrm>
          <a:prstGeom prst="curvedConnector3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>
            <a:stCxn id="6" idx="2"/>
            <a:endCxn id="29" idx="0"/>
          </p:cNvCxnSpPr>
          <p:nvPr/>
        </p:nvCxnSpPr>
        <p:spPr>
          <a:xfrm rot="16200000" flipH="1">
            <a:off x="6404123" y="1480702"/>
            <a:ext cx="741263" cy="707059"/>
          </a:xfrm>
          <a:prstGeom prst="curvedConnector3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6114933" y="3711150"/>
            <a:ext cx="2654162" cy="187809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  <a:lvl1pPr algn="ctr"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285750" indent="-28575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createForce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startForce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drawNodesAndTexts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drawLinks</a:t>
            </a: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updateNode</a:t>
            </a: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updateLink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updateText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cxnSp>
        <p:nvCxnSpPr>
          <p:cNvPr id="45" name="Curved Connector 44"/>
          <p:cNvCxnSpPr>
            <a:stCxn id="29" idx="2"/>
            <a:endCxn id="43" idx="0"/>
          </p:cNvCxnSpPr>
          <p:nvPr/>
        </p:nvCxnSpPr>
        <p:spPr>
          <a:xfrm rot="16200000" flipH="1">
            <a:off x="6928050" y="3197186"/>
            <a:ext cx="714198" cy="313730"/>
          </a:xfrm>
          <a:prstGeom prst="curved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urved Connector 52"/>
          <p:cNvCxnSpPr>
            <a:stCxn id="5" idx="3"/>
            <a:endCxn id="6" idx="1"/>
          </p:cNvCxnSpPr>
          <p:nvPr/>
        </p:nvCxnSpPr>
        <p:spPr>
          <a:xfrm flipV="1">
            <a:off x="3973005" y="1042144"/>
            <a:ext cx="1404104" cy="1"/>
          </a:xfrm>
          <a:prstGeom prst="curvedConnector3">
            <a:avLst>
              <a:gd name="adj1" fmla="val 50000"/>
            </a:avLst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Picture 5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14780" y="86513"/>
            <a:ext cx="860446" cy="542316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880" y="165355"/>
            <a:ext cx="1043608" cy="239309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48035" y="587729"/>
            <a:ext cx="463525" cy="320991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17236" y="908720"/>
            <a:ext cx="854364" cy="379718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2359350" y="5140903"/>
            <a:ext cx="5136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 smtClean="0"/>
              <a:t>HTTP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52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1884773" y="620687"/>
            <a:ext cx="2088232" cy="842915"/>
          </a:xfrm>
          <a:prstGeom prst="roundRect">
            <a:avLst/>
          </a:prstGeom>
          <a:solidFill>
            <a:schemeClr val="accent2"/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componentsView.html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5377109" y="620686"/>
            <a:ext cx="2088232" cy="842915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/>
                </a:solidFill>
              </a:rPr>
              <a:t>dependencyForce-Directive.html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299345" y="2204864"/>
            <a:ext cx="2088232" cy="792088"/>
          </a:xfrm>
          <a:prstGeom prst="roundRect">
            <a:avLst/>
          </a:prstGeom>
          <a:solidFill>
            <a:schemeClr val="accent2"/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>
                <a:solidFill>
                  <a:schemeClr val="tx1"/>
                </a:solidFill>
              </a:rPr>
              <a:t>ComponentsController.js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271759" y="3140968"/>
            <a:ext cx="2088232" cy="792088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/>
                </a:solidFill>
              </a:rPr>
              <a:t>components.js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271759" y="4077072"/>
            <a:ext cx="2088232" cy="792088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neo4j.js</a:t>
            </a:r>
          </a:p>
        </p:txBody>
      </p:sp>
      <p:cxnSp>
        <p:nvCxnSpPr>
          <p:cNvPr id="13" name="Curved Connector 12"/>
          <p:cNvCxnSpPr>
            <a:stCxn id="7" idx="3"/>
            <a:endCxn id="8" idx="3"/>
          </p:cNvCxnSpPr>
          <p:nvPr/>
        </p:nvCxnSpPr>
        <p:spPr>
          <a:xfrm flipH="1">
            <a:off x="3359991" y="2600908"/>
            <a:ext cx="27586" cy="936104"/>
          </a:xfrm>
          <a:prstGeom prst="curvedConnector3">
            <a:avLst>
              <a:gd name="adj1" fmla="val -828681"/>
            </a:avLst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8" idx="3"/>
            <a:endCxn id="9" idx="3"/>
          </p:cNvCxnSpPr>
          <p:nvPr/>
        </p:nvCxnSpPr>
        <p:spPr>
          <a:xfrm>
            <a:off x="3359991" y="3537012"/>
            <a:ext cx="12700" cy="936104"/>
          </a:xfrm>
          <a:prstGeom prst="curvedConnector3">
            <a:avLst>
              <a:gd name="adj1" fmla="val 1800000"/>
            </a:avLst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97545" y="2710661"/>
            <a:ext cx="18730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&lt;&lt;</a:t>
            </a:r>
            <a:r>
              <a:rPr lang="en-US" sz="1200" dirty="0" err="1"/>
              <a:t>async</a:t>
            </a:r>
            <a:r>
              <a:rPr lang="en-US" sz="1200" dirty="0" smtClean="0"/>
              <a:t>&gt;&gt; dependencies() </a:t>
            </a:r>
          </a:p>
          <a:p>
            <a:r>
              <a:rPr lang="en-US" sz="1200" dirty="0"/>
              <a:t>&lt;&lt;</a:t>
            </a:r>
            <a:r>
              <a:rPr lang="en-US" sz="1200" dirty="0" err="1"/>
              <a:t>async</a:t>
            </a:r>
            <a:r>
              <a:rPr lang="en-US" sz="1200" dirty="0"/>
              <a:t>&gt;&gt; </a:t>
            </a:r>
            <a:r>
              <a:rPr lang="en-US" sz="1200" dirty="0" smtClean="0"/>
              <a:t>names()</a:t>
            </a:r>
            <a:endParaRPr lang="en-US" sz="1200" dirty="0"/>
          </a:p>
        </p:txBody>
      </p:sp>
      <p:sp>
        <p:nvSpPr>
          <p:cNvPr id="19" name="TextBox 18"/>
          <p:cNvSpPr txBox="1"/>
          <p:nvPr/>
        </p:nvSpPr>
        <p:spPr>
          <a:xfrm>
            <a:off x="3597545" y="3717032"/>
            <a:ext cx="16492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 smtClean="0"/>
              <a:t>&lt;&lt;</a:t>
            </a:r>
            <a:r>
              <a:rPr lang="en-US" dirty="0" err="1" smtClean="0"/>
              <a:t>async</a:t>
            </a:r>
            <a:r>
              <a:rPr lang="en-US" dirty="0" smtClean="0"/>
              <a:t>&gt;&gt; </a:t>
            </a:r>
            <a:r>
              <a:rPr lang="en-US" dirty="0" err="1" smtClean="0"/>
              <a:t>sendQuery</a:t>
            </a:r>
            <a:r>
              <a:rPr lang="en-US" dirty="0"/>
              <a:t>()</a:t>
            </a:r>
          </a:p>
        </p:txBody>
      </p:sp>
      <p:sp>
        <p:nvSpPr>
          <p:cNvPr id="20" name="Can 19"/>
          <p:cNvSpPr/>
          <p:nvPr/>
        </p:nvSpPr>
        <p:spPr>
          <a:xfrm>
            <a:off x="1883827" y="5689645"/>
            <a:ext cx="864096" cy="1025658"/>
          </a:xfrm>
          <a:prstGeom prst="can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Neo4j</a:t>
            </a:r>
          </a:p>
        </p:txBody>
      </p:sp>
      <p:cxnSp>
        <p:nvCxnSpPr>
          <p:cNvPr id="22" name="Straight Arrow Connector 21"/>
          <p:cNvCxnSpPr>
            <a:stCxn id="9" idx="2"/>
            <a:endCxn id="20" idx="1"/>
          </p:cNvCxnSpPr>
          <p:nvPr/>
        </p:nvCxnSpPr>
        <p:spPr>
          <a:xfrm>
            <a:off x="2315875" y="4869160"/>
            <a:ext cx="0" cy="820485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/>
          <p:cNvCxnSpPr>
            <a:stCxn id="9" idx="1"/>
            <a:endCxn id="8" idx="1"/>
          </p:cNvCxnSpPr>
          <p:nvPr/>
        </p:nvCxnSpPr>
        <p:spPr>
          <a:xfrm rot="10800000">
            <a:off x="1271759" y="3537012"/>
            <a:ext cx="12700" cy="936104"/>
          </a:xfrm>
          <a:prstGeom prst="curvedConnector3">
            <a:avLst>
              <a:gd name="adj1" fmla="val 1800000"/>
            </a:avLst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/>
          <p:cNvCxnSpPr>
            <a:stCxn id="8" idx="1"/>
            <a:endCxn id="7" idx="1"/>
          </p:cNvCxnSpPr>
          <p:nvPr/>
        </p:nvCxnSpPr>
        <p:spPr>
          <a:xfrm rot="10800000" flipH="1">
            <a:off x="1271759" y="2600908"/>
            <a:ext cx="27586" cy="936104"/>
          </a:xfrm>
          <a:prstGeom prst="curvedConnector3">
            <a:avLst>
              <a:gd name="adj1" fmla="val -828681"/>
            </a:avLst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51520" y="3866564"/>
            <a:ext cx="69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/>
              <a:t>Promise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58965" y="2941493"/>
            <a:ext cx="69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/>
              <a:t>Promise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084168" y="2204864"/>
            <a:ext cx="2088232" cy="792088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>
                <a:solidFill>
                  <a:schemeClr val="bg1"/>
                </a:solidFill>
              </a:rPr>
              <a:t>dependencyForce-Directive.js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31" name="Curved Connector 30"/>
          <p:cNvCxnSpPr>
            <a:stCxn id="7" idx="3"/>
            <a:endCxn id="29" idx="1"/>
          </p:cNvCxnSpPr>
          <p:nvPr/>
        </p:nvCxnSpPr>
        <p:spPr>
          <a:xfrm>
            <a:off x="3387577" y="2600908"/>
            <a:ext cx="2696591" cy="12700"/>
          </a:xfrm>
          <a:prstGeom prst="curvedConnector3">
            <a:avLst>
              <a:gd name="adj1" fmla="val 50000"/>
            </a:avLst>
          </a:prstGeom>
          <a:ln w="76200">
            <a:solidFill>
              <a:schemeClr val="bg1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4377002" y="2264387"/>
            <a:ext cx="69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/>
              <a:t>Promise</a:t>
            </a:r>
          </a:p>
        </p:txBody>
      </p:sp>
      <p:cxnSp>
        <p:nvCxnSpPr>
          <p:cNvPr id="39" name="Curved Connector 38"/>
          <p:cNvCxnSpPr>
            <a:stCxn id="5" idx="2"/>
            <a:endCxn id="7" idx="0"/>
          </p:cNvCxnSpPr>
          <p:nvPr/>
        </p:nvCxnSpPr>
        <p:spPr>
          <a:xfrm rot="5400000">
            <a:off x="2265544" y="1541519"/>
            <a:ext cx="741262" cy="585428"/>
          </a:xfrm>
          <a:prstGeom prst="curvedConnector3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>
            <a:stCxn id="6" idx="2"/>
            <a:endCxn id="29" idx="0"/>
          </p:cNvCxnSpPr>
          <p:nvPr/>
        </p:nvCxnSpPr>
        <p:spPr>
          <a:xfrm rot="16200000" flipH="1">
            <a:off x="6404123" y="1480702"/>
            <a:ext cx="741263" cy="707059"/>
          </a:xfrm>
          <a:prstGeom prst="curvedConnector3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6114933" y="3711150"/>
            <a:ext cx="2654162" cy="187809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  <a:lvl1pPr algn="ctr"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285750" indent="-28575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createForce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startForce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drawNodesAndTexts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drawLinks</a:t>
            </a: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updateNode</a:t>
            </a: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updateLink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updateText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cxnSp>
        <p:nvCxnSpPr>
          <p:cNvPr id="45" name="Curved Connector 44"/>
          <p:cNvCxnSpPr>
            <a:stCxn id="29" idx="2"/>
            <a:endCxn id="43" idx="0"/>
          </p:cNvCxnSpPr>
          <p:nvPr/>
        </p:nvCxnSpPr>
        <p:spPr>
          <a:xfrm rot="16200000" flipH="1">
            <a:off x="6928050" y="3197186"/>
            <a:ext cx="714198" cy="313730"/>
          </a:xfrm>
          <a:prstGeom prst="curved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urved Connector 52"/>
          <p:cNvCxnSpPr>
            <a:stCxn id="5" idx="3"/>
            <a:endCxn id="6" idx="1"/>
          </p:cNvCxnSpPr>
          <p:nvPr/>
        </p:nvCxnSpPr>
        <p:spPr>
          <a:xfrm flipV="1">
            <a:off x="3973005" y="1042144"/>
            <a:ext cx="1404104" cy="1"/>
          </a:xfrm>
          <a:prstGeom prst="curvedConnector3">
            <a:avLst>
              <a:gd name="adj1" fmla="val 50000"/>
            </a:avLst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Picture 5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14780" y="86513"/>
            <a:ext cx="860446" cy="542316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880" y="165355"/>
            <a:ext cx="1043608" cy="239309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48035" y="587729"/>
            <a:ext cx="463525" cy="320991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17236" y="908720"/>
            <a:ext cx="854364" cy="379718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2359350" y="5140903"/>
            <a:ext cx="5136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 smtClean="0"/>
              <a:t>HTTP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398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1884773" y="620687"/>
            <a:ext cx="2088232" cy="842915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>
                <a:solidFill>
                  <a:schemeClr val="bg1"/>
                </a:solidFill>
              </a:rPr>
              <a:t>componentsView.html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5377109" y="620686"/>
            <a:ext cx="2088232" cy="842915"/>
          </a:xfrm>
          <a:prstGeom prst="roundRect">
            <a:avLst/>
          </a:prstGeom>
          <a:solidFill>
            <a:schemeClr val="accent2"/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dependencyForce-Directive.html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1299345" y="2204864"/>
            <a:ext cx="2088232" cy="792088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/>
                </a:solidFill>
              </a:rPr>
              <a:t>ComponentsController.js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271759" y="3140968"/>
            <a:ext cx="2088232" cy="792088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/>
                </a:solidFill>
              </a:rPr>
              <a:t>components.js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271759" y="4077072"/>
            <a:ext cx="2088232" cy="792088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neo4j.js</a:t>
            </a:r>
          </a:p>
        </p:txBody>
      </p:sp>
      <p:cxnSp>
        <p:nvCxnSpPr>
          <p:cNvPr id="13" name="Curved Connector 12"/>
          <p:cNvCxnSpPr>
            <a:stCxn id="7" idx="3"/>
            <a:endCxn id="8" idx="3"/>
          </p:cNvCxnSpPr>
          <p:nvPr/>
        </p:nvCxnSpPr>
        <p:spPr>
          <a:xfrm flipH="1">
            <a:off x="3359991" y="2600908"/>
            <a:ext cx="27586" cy="936104"/>
          </a:xfrm>
          <a:prstGeom prst="curvedConnector3">
            <a:avLst>
              <a:gd name="adj1" fmla="val -828681"/>
            </a:avLst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8" idx="3"/>
            <a:endCxn id="9" idx="3"/>
          </p:cNvCxnSpPr>
          <p:nvPr/>
        </p:nvCxnSpPr>
        <p:spPr>
          <a:xfrm>
            <a:off x="3359991" y="3537012"/>
            <a:ext cx="12700" cy="936104"/>
          </a:xfrm>
          <a:prstGeom prst="curvedConnector3">
            <a:avLst>
              <a:gd name="adj1" fmla="val 1800000"/>
            </a:avLst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97545" y="2710661"/>
            <a:ext cx="18730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&lt;&lt;</a:t>
            </a:r>
            <a:r>
              <a:rPr lang="en-US" sz="1200" dirty="0" err="1"/>
              <a:t>async</a:t>
            </a:r>
            <a:r>
              <a:rPr lang="en-US" sz="1200" dirty="0" smtClean="0"/>
              <a:t>&gt;&gt; dependencies() </a:t>
            </a:r>
          </a:p>
          <a:p>
            <a:r>
              <a:rPr lang="en-US" sz="1200" dirty="0"/>
              <a:t>&lt;&lt;</a:t>
            </a:r>
            <a:r>
              <a:rPr lang="en-US" sz="1200" dirty="0" err="1"/>
              <a:t>async</a:t>
            </a:r>
            <a:r>
              <a:rPr lang="en-US" sz="1200" dirty="0"/>
              <a:t>&gt;&gt; </a:t>
            </a:r>
            <a:r>
              <a:rPr lang="en-US" sz="1200" dirty="0" smtClean="0"/>
              <a:t>names()</a:t>
            </a:r>
            <a:endParaRPr lang="en-US" sz="1200" dirty="0"/>
          </a:p>
        </p:txBody>
      </p:sp>
      <p:sp>
        <p:nvSpPr>
          <p:cNvPr id="19" name="TextBox 18"/>
          <p:cNvSpPr txBox="1"/>
          <p:nvPr/>
        </p:nvSpPr>
        <p:spPr>
          <a:xfrm>
            <a:off x="3597545" y="3717032"/>
            <a:ext cx="16492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 smtClean="0"/>
              <a:t>&lt;&lt;</a:t>
            </a:r>
            <a:r>
              <a:rPr lang="en-US" dirty="0" err="1" smtClean="0"/>
              <a:t>async</a:t>
            </a:r>
            <a:r>
              <a:rPr lang="en-US" dirty="0" smtClean="0"/>
              <a:t>&gt;&gt; </a:t>
            </a:r>
            <a:r>
              <a:rPr lang="en-US" dirty="0" err="1" smtClean="0"/>
              <a:t>sendQuery</a:t>
            </a:r>
            <a:r>
              <a:rPr lang="en-US" dirty="0"/>
              <a:t>()</a:t>
            </a:r>
          </a:p>
        </p:txBody>
      </p:sp>
      <p:sp>
        <p:nvSpPr>
          <p:cNvPr id="20" name="Can 19"/>
          <p:cNvSpPr/>
          <p:nvPr/>
        </p:nvSpPr>
        <p:spPr>
          <a:xfrm>
            <a:off x="1883827" y="5689645"/>
            <a:ext cx="864096" cy="1025658"/>
          </a:xfrm>
          <a:prstGeom prst="can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Neo4j</a:t>
            </a:r>
          </a:p>
        </p:txBody>
      </p:sp>
      <p:cxnSp>
        <p:nvCxnSpPr>
          <p:cNvPr id="22" name="Straight Arrow Connector 21"/>
          <p:cNvCxnSpPr>
            <a:stCxn id="9" idx="2"/>
            <a:endCxn id="20" idx="1"/>
          </p:cNvCxnSpPr>
          <p:nvPr/>
        </p:nvCxnSpPr>
        <p:spPr>
          <a:xfrm>
            <a:off x="2315875" y="4869160"/>
            <a:ext cx="0" cy="820485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/>
          <p:cNvCxnSpPr>
            <a:stCxn id="9" idx="1"/>
            <a:endCxn id="8" idx="1"/>
          </p:cNvCxnSpPr>
          <p:nvPr/>
        </p:nvCxnSpPr>
        <p:spPr>
          <a:xfrm rot="10800000">
            <a:off x="1271759" y="3537012"/>
            <a:ext cx="12700" cy="936104"/>
          </a:xfrm>
          <a:prstGeom prst="curvedConnector3">
            <a:avLst>
              <a:gd name="adj1" fmla="val 1800000"/>
            </a:avLst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/>
          <p:cNvCxnSpPr>
            <a:stCxn id="8" idx="1"/>
            <a:endCxn id="7" idx="1"/>
          </p:cNvCxnSpPr>
          <p:nvPr/>
        </p:nvCxnSpPr>
        <p:spPr>
          <a:xfrm rot="10800000" flipH="1">
            <a:off x="1271759" y="2600908"/>
            <a:ext cx="27586" cy="936104"/>
          </a:xfrm>
          <a:prstGeom prst="curvedConnector3">
            <a:avLst>
              <a:gd name="adj1" fmla="val -828681"/>
            </a:avLst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51520" y="3866564"/>
            <a:ext cx="69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/>
              <a:t>Promise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58965" y="2941493"/>
            <a:ext cx="69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/>
              <a:t>Promise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6084168" y="2204864"/>
            <a:ext cx="2088232" cy="792088"/>
          </a:xfrm>
          <a:prstGeom prst="roundRect">
            <a:avLst/>
          </a:prstGeom>
          <a:solidFill>
            <a:schemeClr val="accent2"/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dependencyForce-Directive.js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31" name="Curved Connector 30"/>
          <p:cNvCxnSpPr>
            <a:stCxn id="7" idx="3"/>
            <a:endCxn id="29" idx="1"/>
          </p:cNvCxnSpPr>
          <p:nvPr/>
        </p:nvCxnSpPr>
        <p:spPr>
          <a:xfrm>
            <a:off x="3387577" y="2600908"/>
            <a:ext cx="2696591" cy="12700"/>
          </a:xfrm>
          <a:prstGeom prst="curvedConnector3">
            <a:avLst>
              <a:gd name="adj1" fmla="val 50000"/>
            </a:avLst>
          </a:prstGeom>
          <a:ln w="76200">
            <a:solidFill>
              <a:schemeClr val="bg1">
                <a:lumMod val="50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4377002" y="2264387"/>
            <a:ext cx="69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/>
              <a:t>Promise</a:t>
            </a:r>
          </a:p>
        </p:txBody>
      </p:sp>
      <p:cxnSp>
        <p:nvCxnSpPr>
          <p:cNvPr id="39" name="Curved Connector 38"/>
          <p:cNvCxnSpPr>
            <a:stCxn id="5" idx="2"/>
            <a:endCxn id="7" idx="0"/>
          </p:cNvCxnSpPr>
          <p:nvPr/>
        </p:nvCxnSpPr>
        <p:spPr>
          <a:xfrm rot="5400000">
            <a:off x="2265544" y="1541519"/>
            <a:ext cx="741262" cy="585428"/>
          </a:xfrm>
          <a:prstGeom prst="curvedConnector3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urved Connector 41"/>
          <p:cNvCxnSpPr>
            <a:stCxn id="6" idx="2"/>
            <a:endCxn id="29" idx="0"/>
          </p:cNvCxnSpPr>
          <p:nvPr/>
        </p:nvCxnSpPr>
        <p:spPr>
          <a:xfrm rot="16200000" flipH="1">
            <a:off x="6404123" y="1480702"/>
            <a:ext cx="741263" cy="707059"/>
          </a:xfrm>
          <a:prstGeom prst="curvedConnector3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6114933" y="3711150"/>
            <a:ext cx="2654162" cy="1878090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de-DE"/>
            </a:defPPr>
            <a:lvl1pPr algn="ctr"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285750" indent="-28575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createForce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startForce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drawNodesAndTexts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drawLinks</a:t>
            </a: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updateNode</a:t>
            </a:r>
            <a:r>
              <a:rPr lang="en-US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updateLink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285750" indent="-285750" algn="l">
              <a:buFont typeface="Wingdings" charset="2"/>
              <a:buChar char="§"/>
            </a:pPr>
            <a:r>
              <a:rPr lang="en-US" dirty="0" err="1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updateText</a:t>
            </a:r>
            <a:r>
              <a:rPr lang="en-US" dirty="0" smtClean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cxnSp>
        <p:nvCxnSpPr>
          <p:cNvPr id="45" name="Curved Connector 44"/>
          <p:cNvCxnSpPr>
            <a:stCxn id="29" idx="2"/>
            <a:endCxn id="43" idx="0"/>
          </p:cNvCxnSpPr>
          <p:nvPr/>
        </p:nvCxnSpPr>
        <p:spPr>
          <a:xfrm rot="16200000" flipH="1">
            <a:off x="6928050" y="3197186"/>
            <a:ext cx="714198" cy="313730"/>
          </a:xfrm>
          <a:prstGeom prst="curvedConnector3">
            <a:avLst/>
          </a:prstGeom>
          <a:ln w="571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urved Connector 52"/>
          <p:cNvCxnSpPr>
            <a:stCxn id="5" idx="3"/>
            <a:endCxn id="6" idx="1"/>
          </p:cNvCxnSpPr>
          <p:nvPr/>
        </p:nvCxnSpPr>
        <p:spPr>
          <a:xfrm flipV="1">
            <a:off x="3973005" y="1042144"/>
            <a:ext cx="1404104" cy="1"/>
          </a:xfrm>
          <a:prstGeom prst="curvedConnector3">
            <a:avLst>
              <a:gd name="adj1" fmla="val 50000"/>
            </a:avLst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Picture 5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14780" y="86513"/>
            <a:ext cx="860446" cy="542316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880" y="165355"/>
            <a:ext cx="1043608" cy="239309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48035" y="587729"/>
            <a:ext cx="463525" cy="320991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17236" y="908720"/>
            <a:ext cx="854364" cy="379718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2359350" y="5140903"/>
            <a:ext cx="5136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200"/>
            </a:lvl1pPr>
          </a:lstStyle>
          <a:p>
            <a:r>
              <a:rPr lang="en-US" dirty="0" smtClean="0"/>
              <a:t>HTTP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205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880" y="165355"/>
            <a:ext cx="1043608" cy="239309"/>
          </a:xfrm>
          <a:prstGeom prst="rect">
            <a:avLst/>
          </a:prstGeom>
        </p:spPr>
      </p:pic>
      <p:sp>
        <p:nvSpPr>
          <p:cNvPr id="7" name="Cube 6"/>
          <p:cNvSpPr/>
          <p:nvPr/>
        </p:nvSpPr>
        <p:spPr>
          <a:xfrm>
            <a:off x="3563888" y="1916832"/>
            <a:ext cx="2088232" cy="1872208"/>
          </a:xfrm>
          <a:prstGeom prst="cube">
            <a:avLst/>
          </a:prstGeom>
          <a:solidFill>
            <a:schemeClr val="tx1"/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Force-Layout</a:t>
            </a:r>
            <a:endParaRPr lang="en-US" sz="1400" dirty="0">
              <a:solidFill>
                <a:schemeClr val="bg1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251520" y="553898"/>
            <a:ext cx="3168352" cy="5047536"/>
            <a:chOff x="251520" y="553898"/>
            <a:chExt cx="3168352" cy="5047536"/>
          </a:xfrm>
        </p:grpSpPr>
        <p:sp>
          <p:nvSpPr>
            <p:cNvPr id="8" name="TextBox 7"/>
            <p:cNvSpPr txBox="1"/>
            <p:nvPr/>
          </p:nvSpPr>
          <p:spPr>
            <a:xfrm>
              <a:off x="251520" y="553898"/>
              <a:ext cx="2440092" cy="5047536"/>
            </a:xfrm>
            <a:prstGeom prst="rect">
              <a:avLst/>
            </a:prstGeom>
            <a:solidFill>
              <a:schemeClr val="bg2"/>
            </a:solidFill>
            <a:ln w="57150">
              <a:solidFill>
                <a:schemeClr val="bg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/>
            <a:p>
              <a:r>
                <a:rPr lang="en-US" sz="1400" b="1" dirty="0" smtClean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nodes = [</a:t>
              </a:r>
            </a:p>
            <a:p>
              <a:r>
                <a:rPr lang="en-US" sz="1400" b="1" dirty="0" smtClean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{</a:t>
              </a:r>
            </a:p>
            <a:p>
              <a:r>
                <a:rPr lang="en-US" sz="1400" b="1" dirty="0" smtClean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     name: “FOMA”</a:t>
              </a:r>
            </a:p>
            <a:p>
              <a:r>
                <a:rPr lang="en-US" sz="1400" b="1" dirty="0" smtClean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},</a:t>
              </a:r>
            </a:p>
            <a:p>
              <a:r>
                <a:rPr lang="en-US" sz="1400" b="1" dirty="0" smtClean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{</a:t>
              </a:r>
            </a:p>
            <a:p>
              <a:r>
                <a:rPr lang="en-US" sz="1400" b="1" dirty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 </a:t>
              </a:r>
              <a:r>
                <a:rPr lang="en-US" sz="1400" b="1" dirty="0" smtClean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    name: “BUHA”</a:t>
              </a:r>
            </a:p>
            <a:p>
              <a:r>
                <a:rPr lang="en-US" sz="1400" b="1" dirty="0" smtClean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},</a:t>
              </a:r>
            </a:p>
            <a:p>
              <a:r>
                <a:rPr lang="en-US" sz="1400" b="1" dirty="0" smtClean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…</a:t>
              </a:r>
            </a:p>
            <a:p>
              <a:r>
                <a:rPr lang="en-US" sz="1400" b="1" dirty="0" smtClean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]</a:t>
              </a:r>
            </a:p>
            <a:p>
              <a:endParaRPr 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endParaRPr>
            </a:p>
            <a:p>
              <a:r>
                <a:rPr lang="en-US" sz="1400" b="1" dirty="0" smtClean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links = [</a:t>
              </a:r>
            </a:p>
            <a:p>
              <a:r>
                <a:rPr lang="en-US" sz="1400" b="1" dirty="0" smtClean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{</a:t>
              </a:r>
            </a:p>
            <a:p>
              <a:r>
                <a:rPr lang="en-US" sz="1400" b="1" dirty="0" smtClean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     source: node[0],</a:t>
              </a:r>
            </a:p>
            <a:p>
              <a:r>
                <a:rPr lang="en-US" sz="1400" b="1" dirty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 </a:t>
              </a:r>
              <a:r>
                <a:rPr lang="en-US" sz="1400" b="1" dirty="0" smtClean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    target: node[1],</a:t>
              </a:r>
            </a:p>
            <a:p>
              <a:r>
                <a:rPr lang="en-US" sz="1400" b="1" dirty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 </a:t>
              </a:r>
              <a:r>
                <a:rPr lang="en-US" sz="1400" b="1" dirty="0" smtClean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    count: 121</a:t>
              </a:r>
            </a:p>
            <a:p>
              <a:r>
                <a:rPr lang="en-US" sz="1400" b="1" dirty="0" smtClean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},</a:t>
              </a:r>
            </a:p>
            <a:p>
              <a:r>
                <a:rPr lang="en-US" sz="1400" b="1" dirty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{</a:t>
              </a:r>
            </a:p>
            <a:p>
              <a:r>
                <a:rPr lang="en-US" sz="1400" b="1" dirty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     source: </a:t>
              </a:r>
              <a:r>
                <a:rPr lang="en-US" sz="1400" b="1" dirty="0" smtClean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node[1],</a:t>
              </a:r>
              <a:endParaRPr lang="en-US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endParaRPr>
            </a:p>
            <a:p>
              <a:r>
                <a:rPr lang="en-US" sz="1400" b="1" dirty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     target: </a:t>
              </a:r>
              <a:r>
                <a:rPr lang="en-US" sz="1400" b="1" dirty="0" smtClean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node[4],</a:t>
              </a:r>
              <a:endParaRPr lang="en-US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endParaRPr>
            </a:p>
            <a:p>
              <a:r>
                <a:rPr lang="en-US" sz="1400" b="1" dirty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     count: </a:t>
              </a:r>
              <a:r>
                <a:rPr lang="en-US" sz="1400" b="1" dirty="0" smtClean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32</a:t>
              </a:r>
              <a:endParaRPr lang="en-US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endParaRPr>
            </a:p>
            <a:p>
              <a:r>
                <a:rPr lang="en-US" sz="1400" b="1" dirty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},</a:t>
              </a:r>
            </a:p>
            <a:p>
              <a:r>
                <a:rPr lang="en-US" sz="1400" b="1" dirty="0" smtClean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…</a:t>
              </a:r>
            </a:p>
            <a:p>
              <a:r>
                <a:rPr lang="en-US" sz="1400" b="1" dirty="0">
                  <a:solidFill>
                    <a:schemeClr val="bg1"/>
                  </a:solidFill>
                  <a:latin typeface="Courier New" charset="0"/>
                  <a:ea typeface="Courier New" charset="0"/>
                  <a:cs typeface="Courier New" charset="0"/>
                </a:rPr>
                <a:t>]</a:t>
              </a:r>
            </a:p>
          </p:txBody>
        </p:sp>
        <p:sp>
          <p:nvSpPr>
            <p:cNvPr id="10" name="Right Arrow 9"/>
            <p:cNvSpPr/>
            <p:nvPr/>
          </p:nvSpPr>
          <p:spPr>
            <a:xfrm>
              <a:off x="3059832" y="2852936"/>
              <a:ext cx="360040" cy="36004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688124" y="404664"/>
            <a:ext cx="2908144" cy="5909310"/>
            <a:chOff x="5688124" y="404664"/>
            <a:chExt cx="2908144" cy="5909310"/>
          </a:xfrm>
        </p:grpSpPr>
        <p:sp>
          <p:nvSpPr>
            <p:cNvPr id="9" name="TextBox 8"/>
            <p:cNvSpPr txBox="1"/>
            <p:nvPr/>
          </p:nvSpPr>
          <p:spPr>
            <a:xfrm>
              <a:off x="6156176" y="404664"/>
              <a:ext cx="2440092" cy="5909310"/>
            </a:xfrm>
            <a:prstGeom prst="rect">
              <a:avLst/>
            </a:prstGeom>
            <a:solidFill>
              <a:schemeClr val="bg2"/>
            </a:solidFill>
            <a:ln w="57150">
              <a:solidFill>
                <a:schemeClr val="bg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 rtlCol="0">
              <a:spAutoFit/>
            </a:bodyPr>
            <a:lstStyle>
              <a:defPPr>
                <a:defRPr lang="de-DE"/>
              </a:defPPr>
              <a:lvl1pPr>
                <a:defRPr sz="1600" b="1">
                  <a:latin typeface="Courier New" charset="0"/>
                  <a:ea typeface="Courier New" charset="0"/>
                  <a:cs typeface="Courier New" charset="0"/>
                </a:defRPr>
              </a:lvl1pPr>
            </a:lstStyle>
            <a:p>
              <a:r>
                <a:rPr lang="en-US" sz="1400" dirty="0">
                  <a:solidFill>
                    <a:schemeClr val="bg1"/>
                  </a:solidFill>
                </a:rPr>
                <a:t>nodes = [</a:t>
              </a:r>
            </a:p>
            <a:p>
              <a:r>
                <a:rPr lang="en-US" sz="1400" dirty="0">
                  <a:solidFill>
                    <a:schemeClr val="bg1"/>
                  </a:solidFill>
                </a:rPr>
                <a:t>{</a:t>
              </a:r>
            </a:p>
            <a:p>
              <a:r>
                <a:rPr lang="en-US" sz="1400" dirty="0">
                  <a:solidFill>
                    <a:schemeClr val="bg1"/>
                  </a:solidFill>
                </a:rPr>
                <a:t>     name: </a:t>
              </a:r>
              <a:r>
                <a:rPr lang="en-US" sz="1400" dirty="0" smtClean="0">
                  <a:solidFill>
                    <a:schemeClr val="bg1"/>
                  </a:solidFill>
                </a:rPr>
                <a:t>“FOMA”,</a:t>
              </a:r>
            </a:p>
            <a:p>
              <a:r>
                <a:rPr lang="en-US" sz="1400" dirty="0" smtClean="0">
                  <a:solidFill>
                    <a:srgbClr val="FF0000"/>
                  </a:solidFill>
                </a:rPr>
                <a:t>     x: 122.21,</a:t>
              </a:r>
            </a:p>
            <a:p>
              <a:r>
                <a:rPr lang="en-US" sz="1400" dirty="0">
                  <a:solidFill>
                    <a:srgbClr val="FF0000"/>
                  </a:solidFill>
                </a:rPr>
                <a:t> </a:t>
              </a:r>
              <a:r>
                <a:rPr lang="en-US" sz="1400" dirty="0" smtClean="0">
                  <a:solidFill>
                    <a:srgbClr val="FF0000"/>
                  </a:solidFill>
                </a:rPr>
                <a:t>    y: 32.77</a:t>
              </a:r>
              <a:endParaRPr lang="en-US" sz="1400" dirty="0">
                <a:solidFill>
                  <a:srgbClr val="FF0000"/>
                </a:solidFill>
              </a:endParaRPr>
            </a:p>
            <a:p>
              <a:r>
                <a:rPr lang="en-US" sz="1400" dirty="0">
                  <a:solidFill>
                    <a:schemeClr val="bg1"/>
                  </a:solidFill>
                </a:rPr>
                <a:t>},</a:t>
              </a:r>
            </a:p>
            <a:p>
              <a:r>
                <a:rPr lang="en-US" sz="1400" dirty="0">
                  <a:solidFill>
                    <a:schemeClr val="bg1"/>
                  </a:solidFill>
                </a:rPr>
                <a:t>{</a:t>
              </a:r>
            </a:p>
            <a:p>
              <a:r>
                <a:rPr lang="en-US" sz="1400" dirty="0">
                  <a:solidFill>
                    <a:schemeClr val="bg1"/>
                  </a:solidFill>
                </a:rPr>
                <a:t>     name: </a:t>
              </a:r>
              <a:r>
                <a:rPr lang="en-US" sz="1400" dirty="0" smtClean="0">
                  <a:solidFill>
                    <a:schemeClr val="bg1"/>
                  </a:solidFill>
                </a:rPr>
                <a:t>“BUHA”</a:t>
              </a:r>
              <a:endParaRPr lang="en-US" sz="1400" dirty="0">
                <a:solidFill>
                  <a:schemeClr val="bg1"/>
                </a:solidFill>
              </a:endParaRPr>
            </a:p>
            <a:p>
              <a:r>
                <a:rPr lang="en-US" sz="1400" dirty="0" smtClean="0">
                  <a:solidFill>
                    <a:srgbClr val="FF0000"/>
                  </a:solidFill>
                </a:rPr>
                <a:t>     </a:t>
              </a:r>
              <a:r>
                <a:rPr lang="en-US" sz="1400" dirty="0">
                  <a:solidFill>
                    <a:srgbClr val="FF0000"/>
                  </a:solidFill>
                </a:rPr>
                <a:t>x: </a:t>
              </a:r>
              <a:r>
                <a:rPr lang="en-US" sz="1400" dirty="0" smtClean="0">
                  <a:solidFill>
                    <a:srgbClr val="FF0000"/>
                  </a:solidFill>
                </a:rPr>
                <a:t>711.22,</a:t>
              </a:r>
              <a:endParaRPr lang="en-US" sz="1400" dirty="0">
                <a:solidFill>
                  <a:srgbClr val="FF0000"/>
                </a:solidFill>
              </a:endParaRPr>
            </a:p>
            <a:p>
              <a:r>
                <a:rPr lang="en-US" sz="1400" dirty="0">
                  <a:solidFill>
                    <a:srgbClr val="FF0000"/>
                  </a:solidFill>
                </a:rPr>
                <a:t>     y: </a:t>
              </a:r>
              <a:r>
                <a:rPr lang="en-US" sz="1400" dirty="0" smtClean="0">
                  <a:solidFill>
                    <a:srgbClr val="FF0000"/>
                  </a:solidFill>
                </a:rPr>
                <a:t>901.32</a:t>
              </a:r>
            </a:p>
            <a:p>
              <a:r>
                <a:rPr lang="en-US" sz="1400" dirty="0" smtClean="0">
                  <a:solidFill>
                    <a:schemeClr val="bg1"/>
                  </a:solidFill>
                </a:rPr>
                <a:t>},</a:t>
              </a:r>
              <a:endParaRPr lang="en-US" sz="1400" dirty="0">
                <a:solidFill>
                  <a:schemeClr val="bg1"/>
                </a:solidFill>
              </a:endParaRPr>
            </a:p>
            <a:p>
              <a:r>
                <a:rPr lang="en-US" sz="1400" dirty="0">
                  <a:solidFill>
                    <a:schemeClr val="bg1"/>
                  </a:solidFill>
                </a:rPr>
                <a:t>…</a:t>
              </a:r>
            </a:p>
            <a:p>
              <a:r>
                <a:rPr lang="en-US" sz="1400" dirty="0">
                  <a:solidFill>
                    <a:schemeClr val="bg1"/>
                  </a:solidFill>
                </a:rPr>
                <a:t>]</a:t>
              </a:r>
            </a:p>
            <a:p>
              <a:endParaRPr lang="en-US" sz="1400" dirty="0">
                <a:solidFill>
                  <a:schemeClr val="bg1"/>
                </a:solidFill>
              </a:endParaRPr>
            </a:p>
            <a:p>
              <a:r>
                <a:rPr lang="en-US" sz="1400" dirty="0">
                  <a:solidFill>
                    <a:schemeClr val="bg1"/>
                  </a:solidFill>
                </a:rPr>
                <a:t>links = [</a:t>
              </a:r>
            </a:p>
            <a:p>
              <a:r>
                <a:rPr lang="en-US" sz="1400" dirty="0">
                  <a:solidFill>
                    <a:schemeClr val="bg1"/>
                  </a:solidFill>
                </a:rPr>
                <a:t>{</a:t>
              </a:r>
            </a:p>
            <a:p>
              <a:r>
                <a:rPr lang="en-US" sz="1400" dirty="0">
                  <a:solidFill>
                    <a:schemeClr val="bg1"/>
                  </a:solidFill>
                </a:rPr>
                <a:t>     source: node[0],</a:t>
              </a:r>
            </a:p>
            <a:p>
              <a:r>
                <a:rPr lang="en-US" sz="1400" dirty="0">
                  <a:solidFill>
                    <a:schemeClr val="bg1"/>
                  </a:solidFill>
                </a:rPr>
                <a:t>     target: node[1],</a:t>
              </a:r>
            </a:p>
            <a:p>
              <a:r>
                <a:rPr lang="en-US" sz="1400" dirty="0">
                  <a:solidFill>
                    <a:schemeClr val="bg1"/>
                  </a:solidFill>
                </a:rPr>
                <a:t>     count: 121</a:t>
              </a:r>
            </a:p>
            <a:p>
              <a:r>
                <a:rPr lang="en-US" sz="1400" dirty="0">
                  <a:solidFill>
                    <a:schemeClr val="bg1"/>
                  </a:solidFill>
                </a:rPr>
                <a:t>},</a:t>
              </a:r>
            </a:p>
            <a:p>
              <a:r>
                <a:rPr lang="en-US" sz="1400" dirty="0">
                  <a:solidFill>
                    <a:schemeClr val="bg1"/>
                  </a:solidFill>
                </a:rPr>
                <a:t>{</a:t>
              </a:r>
            </a:p>
            <a:p>
              <a:r>
                <a:rPr lang="en-US" sz="1400" dirty="0">
                  <a:solidFill>
                    <a:schemeClr val="bg1"/>
                  </a:solidFill>
                </a:rPr>
                <a:t>     source: node[1],</a:t>
              </a:r>
            </a:p>
            <a:p>
              <a:r>
                <a:rPr lang="en-US" sz="1400" dirty="0">
                  <a:solidFill>
                    <a:schemeClr val="bg1"/>
                  </a:solidFill>
                </a:rPr>
                <a:t>     target: node[4],</a:t>
              </a:r>
            </a:p>
            <a:p>
              <a:r>
                <a:rPr lang="en-US" sz="1400" dirty="0">
                  <a:solidFill>
                    <a:schemeClr val="bg1"/>
                  </a:solidFill>
                </a:rPr>
                <a:t>     count: 32</a:t>
              </a:r>
            </a:p>
            <a:p>
              <a:r>
                <a:rPr lang="en-US" sz="1400" dirty="0">
                  <a:solidFill>
                    <a:schemeClr val="bg1"/>
                  </a:solidFill>
                </a:rPr>
                <a:t>},</a:t>
              </a:r>
            </a:p>
            <a:p>
              <a:r>
                <a:rPr lang="en-US" sz="1400" dirty="0">
                  <a:solidFill>
                    <a:schemeClr val="bg1"/>
                  </a:solidFill>
                </a:rPr>
                <a:t>…</a:t>
              </a:r>
            </a:p>
            <a:p>
              <a:r>
                <a:rPr lang="en-US" sz="1400" dirty="0">
                  <a:solidFill>
                    <a:schemeClr val="bg1"/>
                  </a:solidFill>
                </a:rPr>
                <a:t>]</a:t>
              </a:r>
            </a:p>
          </p:txBody>
        </p:sp>
        <p:sp>
          <p:nvSpPr>
            <p:cNvPr id="11" name="Right Arrow 10"/>
            <p:cNvSpPr/>
            <p:nvPr/>
          </p:nvSpPr>
          <p:spPr>
            <a:xfrm>
              <a:off x="5688124" y="2832855"/>
              <a:ext cx="360040" cy="36004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3426566" y="889556"/>
            <a:ext cx="2232248" cy="955268"/>
            <a:chOff x="3426566" y="889556"/>
            <a:chExt cx="2232248" cy="955268"/>
          </a:xfrm>
        </p:grpSpPr>
        <p:sp>
          <p:nvSpPr>
            <p:cNvPr id="14" name="TextBox 13"/>
            <p:cNvSpPr txBox="1"/>
            <p:nvPr/>
          </p:nvSpPr>
          <p:spPr>
            <a:xfrm>
              <a:off x="3426566" y="889556"/>
              <a:ext cx="2232248" cy="523220"/>
            </a:xfrm>
            <a:prstGeom prst="rect">
              <a:avLst/>
            </a:prstGeom>
            <a:solidFill>
              <a:schemeClr val="bg2"/>
            </a:solidFill>
            <a:ln w="57150">
              <a:solidFill>
                <a:schemeClr val="bg1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>
                <a:defRPr sz="1400" b="1">
                  <a:latin typeface="Courier New" charset="0"/>
                  <a:ea typeface="Courier New" charset="0"/>
                  <a:cs typeface="Courier New" charset="0"/>
                </a:defRPr>
              </a:lvl1pPr>
            </a:lstStyle>
            <a:p>
              <a:pPr algn="ctr"/>
              <a:r>
                <a:rPr lang="en-US" dirty="0">
                  <a:solidFill>
                    <a:schemeClr val="bg1"/>
                  </a:solidFill>
                </a:rPr>
                <a:t>width</a:t>
              </a:r>
              <a:r>
                <a:rPr lang="en-US">
                  <a:solidFill>
                    <a:schemeClr val="bg1"/>
                  </a:solidFill>
                </a:rPr>
                <a:t>, height, gravity, </a:t>
              </a:r>
              <a:r>
                <a:rPr lang="en-US" smtClean="0">
                  <a:solidFill>
                    <a:schemeClr val="bg1"/>
                  </a:solidFill>
                </a:rPr>
                <a:t>charge, …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5" name="Down Arrow 14"/>
            <p:cNvSpPr/>
            <p:nvPr/>
          </p:nvSpPr>
          <p:spPr>
            <a:xfrm>
              <a:off x="4499992" y="1556792"/>
              <a:ext cx="486054" cy="28803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20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880" y="165355"/>
            <a:ext cx="1043608" cy="2393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59632" y="1484784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1259632" y="2060848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1259632" y="2636912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3563888" y="1484784"/>
            <a:ext cx="5109091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smtClean="0"/>
              <a:t>{name: “FOMA”, x: 12.2, y:889.1}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3563888" y="2060848"/>
            <a:ext cx="4955203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{name: “AUSW”, x: 112.2, y:9.3}</a:t>
            </a: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3563888" y="2636912"/>
            <a:ext cx="4647426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</a:t>
            </a:r>
            <a:r>
              <a:rPr lang="en-US" sz="2000" smtClean="0"/>
              <a:t>: “BUHA”, </a:t>
            </a:r>
            <a:r>
              <a:rPr lang="en-US" sz="2000" dirty="0" smtClean="0"/>
              <a:t>x</a:t>
            </a:r>
            <a:r>
              <a:rPr lang="en-US" sz="2000" smtClean="0"/>
              <a:t>: 43, y:91.7}</a:t>
            </a:r>
            <a:endParaRPr 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3563888" y="3212976"/>
            <a:ext cx="4801314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</a:t>
            </a:r>
            <a:r>
              <a:rPr lang="en-US" sz="2000" smtClean="0"/>
              <a:t>: “PERS”, </a:t>
            </a:r>
            <a:r>
              <a:rPr lang="en-US" sz="2000" dirty="0" smtClean="0"/>
              <a:t>x</a:t>
            </a:r>
            <a:r>
              <a:rPr lang="en-US" sz="2000" smtClean="0"/>
              <a:t>: 223, y:21.7</a:t>
            </a:r>
            <a:r>
              <a:rPr lang="en-US" sz="2000" dirty="0" smtClean="0"/>
              <a:t>}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3563888" y="3789040"/>
            <a:ext cx="4955203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{name: “MAND”, x: 421, y:661.3}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1456576" y="842809"/>
            <a:ext cx="1637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DOM-</a:t>
            </a:r>
            <a:r>
              <a:rPr lang="en-US" dirty="0" err="1" smtClean="0"/>
              <a:t>Elemente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068883" y="842809"/>
            <a:ext cx="191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JavaScript-</a:t>
            </a:r>
            <a:r>
              <a:rPr lang="en-US" dirty="0" err="1" smtClean="0"/>
              <a:t>Objekte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39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BD5B319-8498-4418-A5B7-067850FDE334}" type="slidenum">
              <a:rPr lang="de-DE" smtClean="0"/>
              <a:pPr>
                <a:defRPr/>
              </a:pPr>
              <a:t>2</a:t>
            </a:fld>
            <a:endParaRPr lang="de-DE" dirty="0"/>
          </a:p>
        </p:txBody>
      </p:sp>
      <p:sp>
        <p:nvSpPr>
          <p:cNvPr id="12" name="Titel 1"/>
          <p:cNvSpPr txBox="1">
            <a:spLocks/>
          </p:cNvSpPr>
          <p:nvPr/>
        </p:nvSpPr>
        <p:spPr bwMode="auto">
          <a:xfrm>
            <a:off x="6027085" y="5024289"/>
            <a:ext cx="3116915" cy="1019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 algn="ctr" eaLnBrk="0" hangingPunct="0">
              <a:spcAft>
                <a:spcPct val="20000"/>
              </a:spcAft>
            </a:pPr>
            <a:endParaRPr kumimoji="0" lang="de-DE" sz="22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2294965" y="2229107"/>
            <a:ext cx="4572000" cy="2062103"/>
          </a:xfrm>
          <a:prstGeom prst="rect">
            <a:avLst/>
          </a:prstGeom>
          <a:solidFill>
            <a:schemeClr val="bg1">
              <a:lumMod val="95000"/>
              <a:alpha val="68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endParaRPr lang="de-DE" sz="3600" b="1" dirty="0" smtClean="0">
              <a:solidFill>
                <a:schemeClr val="tx2"/>
              </a:solidFill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de-DE" sz="3600" b="1" dirty="0" err="1" smtClean="0">
                <a:solidFill>
                  <a:schemeClr val="tx2"/>
                </a:solidFill>
              </a:rPr>
              <a:t>Deep</a:t>
            </a:r>
            <a:r>
              <a:rPr lang="de-DE" sz="3600" b="1" dirty="0" smtClean="0">
                <a:solidFill>
                  <a:schemeClr val="tx2"/>
                </a:solidFill>
              </a:rPr>
              <a:t> </a:t>
            </a:r>
            <a:r>
              <a:rPr lang="de-DE" sz="3600" b="1" dirty="0" err="1" smtClean="0">
                <a:solidFill>
                  <a:schemeClr val="tx2"/>
                </a:solidFill>
              </a:rPr>
              <a:t>Dive</a:t>
            </a:r>
            <a:endParaRPr lang="de-DE" sz="3600" b="1" dirty="0" smtClean="0">
              <a:solidFill>
                <a:schemeClr val="tx2"/>
              </a:solidFill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endParaRPr lang="de-DE" sz="3600" b="1" dirty="0" smtClean="0">
              <a:solidFill>
                <a:schemeClr val="tx2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880" y="165355"/>
            <a:ext cx="1043608" cy="2393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179512" y="3140968"/>
            <a:ext cx="8784976" cy="1872208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Enter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880" y="165355"/>
            <a:ext cx="1043608" cy="2393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59632" y="1484784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1259632" y="2060848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1259632" y="2636912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3563888" y="1484784"/>
            <a:ext cx="5109091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smtClean="0"/>
              <a:t>{name: “FOMA”, x: 12.2, y:889.1}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3563888" y="2060848"/>
            <a:ext cx="4955203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{name: “AUSW”, x: 112.2, y:9.3}</a:t>
            </a: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3563888" y="2636912"/>
            <a:ext cx="4647426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</a:t>
            </a:r>
            <a:r>
              <a:rPr lang="en-US" sz="2000" smtClean="0"/>
              <a:t>: “BUHA”, </a:t>
            </a:r>
            <a:r>
              <a:rPr lang="en-US" sz="2000" dirty="0" smtClean="0"/>
              <a:t>x</a:t>
            </a:r>
            <a:r>
              <a:rPr lang="en-US" sz="2000" smtClean="0"/>
              <a:t>: 43, y:91.7}</a:t>
            </a:r>
            <a:endParaRPr 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3563888" y="3212976"/>
            <a:ext cx="4801314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</a:t>
            </a:r>
            <a:r>
              <a:rPr lang="en-US" sz="2000" smtClean="0"/>
              <a:t>: “PERS”, </a:t>
            </a:r>
            <a:r>
              <a:rPr lang="en-US" sz="2000" dirty="0" smtClean="0"/>
              <a:t>x</a:t>
            </a:r>
            <a:r>
              <a:rPr lang="en-US" sz="2000" smtClean="0"/>
              <a:t>: 223, y:21.7</a:t>
            </a:r>
            <a:r>
              <a:rPr lang="en-US" sz="2000" dirty="0" smtClean="0"/>
              <a:t>}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3563888" y="3789040"/>
            <a:ext cx="4955203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{name: “MAND”, x: 421, y:661.3}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1456576" y="842809"/>
            <a:ext cx="1637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DOM-</a:t>
            </a:r>
            <a:r>
              <a:rPr lang="en-US" dirty="0" err="1" smtClean="0"/>
              <a:t>Elemente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068883" y="842809"/>
            <a:ext cx="191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JavaScript-</a:t>
            </a:r>
            <a:r>
              <a:rPr lang="en-US" dirty="0" err="1" smtClean="0"/>
              <a:t>Objekte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543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179512" y="1340768"/>
            <a:ext cx="8784976" cy="3096344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mtClean="0"/>
              <a:t>Update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880" y="165355"/>
            <a:ext cx="1043608" cy="2393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59632" y="1484784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1259632" y="2060848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1259632" y="2636912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3563888" y="1484784"/>
            <a:ext cx="5109091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smtClean="0"/>
              <a:t>{name: “FOMA”, x: 12.2, y:889.1}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3563888" y="2060848"/>
            <a:ext cx="4955203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{name: “AUSW”, x: 112.2, y:9.3}</a:t>
            </a: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3563888" y="2636912"/>
            <a:ext cx="4647426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</a:t>
            </a:r>
            <a:r>
              <a:rPr lang="en-US" sz="2000" smtClean="0"/>
              <a:t>: “BUHA”, </a:t>
            </a:r>
            <a:r>
              <a:rPr lang="en-US" sz="2000" dirty="0" smtClean="0"/>
              <a:t>x</a:t>
            </a:r>
            <a:r>
              <a:rPr lang="en-US" sz="2000" smtClean="0"/>
              <a:t>: 43, y:91.7}</a:t>
            </a:r>
            <a:endParaRPr 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3563888" y="3212976"/>
            <a:ext cx="4801314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</a:t>
            </a:r>
            <a:r>
              <a:rPr lang="en-US" sz="2000" smtClean="0"/>
              <a:t>: “PERS”, </a:t>
            </a:r>
            <a:r>
              <a:rPr lang="en-US" sz="2000" dirty="0" smtClean="0"/>
              <a:t>x</a:t>
            </a:r>
            <a:r>
              <a:rPr lang="en-US" sz="2000" smtClean="0"/>
              <a:t>: 223, y:21.7</a:t>
            </a:r>
            <a:r>
              <a:rPr lang="en-US" sz="2000" dirty="0" smtClean="0"/>
              <a:t>}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3563888" y="3789040"/>
            <a:ext cx="4955203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{name: “MAND”, x: 421, y:661.3}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1456576" y="842809"/>
            <a:ext cx="1637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DOM-</a:t>
            </a:r>
            <a:r>
              <a:rPr lang="en-US" dirty="0" err="1" smtClean="0"/>
              <a:t>Elemente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068883" y="842809"/>
            <a:ext cx="191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JavaScript-</a:t>
            </a:r>
            <a:r>
              <a:rPr lang="en-US" dirty="0" err="1" smtClean="0"/>
              <a:t>Objekte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244531" y="3244914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23" name="TextBox 22"/>
          <p:cNvSpPr txBox="1"/>
          <p:nvPr/>
        </p:nvSpPr>
        <p:spPr>
          <a:xfrm>
            <a:off x="1244531" y="3820978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89855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179512" y="3212976"/>
            <a:ext cx="8784976" cy="1224136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Exit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880" y="165355"/>
            <a:ext cx="1043608" cy="2393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59632" y="1484784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1259632" y="2060848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1259632" y="2636912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3563888" y="1484784"/>
            <a:ext cx="5109091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smtClean="0"/>
              <a:t>{name: “FOMA”, x: 12.2, y:889.1}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3563888" y="2060848"/>
            <a:ext cx="4955203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{name: “AUSW”, x: 112.2, y:9.3}</a:t>
            </a: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3563888" y="2636912"/>
            <a:ext cx="4647426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</a:t>
            </a:r>
            <a:r>
              <a:rPr lang="en-US" sz="2000" smtClean="0"/>
              <a:t>: “BUHA”, </a:t>
            </a:r>
            <a:r>
              <a:rPr lang="en-US" sz="2000" dirty="0" smtClean="0"/>
              <a:t>x</a:t>
            </a:r>
            <a:r>
              <a:rPr lang="en-US" sz="2000" smtClean="0"/>
              <a:t>: 43, y:91.7}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1456576" y="842809"/>
            <a:ext cx="1637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DOM-</a:t>
            </a:r>
            <a:r>
              <a:rPr lang="en-US" dirty="0" err="1" smtClean="0"/>
              <a:t>Elemente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068883" y="842809"/>
            <a:ext cx="191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JavaScript-</a:t>
            </a:r>
            <a:r>
              <a:rPr lang="en-US" dirty="0" err="1" smtClean="0"/>
              <a:t>Objekte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244531" y="3244914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23" name="TextBox 22"/>
          <p:cNvSpPr txBox="1"/>
          <p:nvPr/>
        </p:nvSpPr>
        <p:spPr>
          <a:xfrm>
            <a:off x="1244531" y="3820978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96989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179512" y="1340768"/>
            <a:ext cx="8784976" cy="3096344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Enter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880" y="165355"/>
            <a:ext cx="1043608" cy="23930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563888" y="1484784"/>
            <a:ext cx="5109091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smtClean="0"/>
              <a:t>{name: “FOMA”, x: 12.2, y:889.1}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3563888" y="2060848"/>
            <a:ext cx="4955203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{name: “AUSW”, x: 112.2, y:9.3}</a:t>
            </a: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3563888" y="2636912"/>
            <a:ext cx="4647426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</a:t>
            </a:r>
            <a:r>
              <a:rPr lang="en-US" sz="2000" smtClean="0"/>
              <a:t>: “BUHA”, </a:t>
            </a:r>
            <a:r>
              <a:rPr lang="en-US" sz="2000" dirty="0" smtClean="0"/>
              <a:t>x</a:t>
            </a:r>
            <a:r>
              <a:rPr lang="en-US" sz="2000" smtClean="0"/>
              <a:t>: 43, y:91.7}</a:t>
            </a:r>
            <a:endParaRPr 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3563888" y="3212976"/>
            <a:ext cx="4801314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</a:t>
            </a:r>
            <a:r>
              <a:rPr lang="en-US" sz="2000" smtClean="0"/>
              <a:t>: “PERS”, </a:t>
            </a:r>
            <a:r>
              <a:rPr lang="en-US" sz="2000" dirty="0" smtClean="0"/>
              <a:t>x</a:t>
            </a:r>
            <a:r>
              <a:rPr lang="en-US" sz="2000" smtClean="0"/>
              <a:t>: 223, y:21.7</a:t>
            </a:r>
            <a:r>
              <a:rPr lang="en-US" sz="2000" dirty="0" smtClean="0"/>
              <a:t>}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3563888" y="3789040"/>
            <a:ext cx="4955203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{name: “MAND”, x: 421, y:661.3}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1456576" y="842809"/>
            <a:ext cx="1637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DOM-</a:t>
            </a:r>
            <a:r>
              <a:rPr lang="en-US" dirty="0" err="1" smtClean="0"/>
              <a:t>Elemente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068883" y="842809"/>
            <a:ext cx="191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JavaScript-</a:t>
            </a:r>
            <a:r>
              <a:rPr lang="en-US" dirty="0" err="1" smtClean="0"/>
              <a:t>Objekte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975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179512" y="1340768"/>
            <a:ext cx="8784976" cy="3096344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mtClean="0"/>
              <a:t>Update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880" y="165355"/>
            <a:ext cx="1043608" cy="2393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59632" y="1484784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1259632" y="2060848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1259632" y="2636912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3563888" y="1484784"/>
            <a:ext cx="5109091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smtClean="0"/>
              <a:t>{name: “FOMA”, x: 12.2, y:889.1}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3563888" y="2060848"/>
            <a:ext cx="4955203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{name: “AUSW”, x: 112.2, y:9.3}</a:t>
            </a: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3563888" y="2636912"/>
            <a:ext cx="4647426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</a:t>
            </a:r>
            <a:r>
              <a:rPr lang="en-US" sz="2000" smtClean="0"/>
              <a:t>: “BUHA”, </a:t>
            </a:r>
            <a:r>
              <a:rPr lang="en-US" sz="2000" dirty="0" smtClean="0"/>
              <a:t>x</a:t>
            </a:r>
            <a:r>
              <a:rPr lang="en-US" sz="2000" smtClean="0"/>
              <a:t>: 43, y:91.7}</a:t>
            </a:r>
            <a:endParaRPr 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3563888" y="3212976"/>
            <a:ext cx="4801314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</a:t>
            </a:r>
            <a:r>
              <a:rPr lang="en-US" sz="2000" smtClean="0"/>
              <a:t>: “PERS”, </a:t>
            </a:r>
            <a:r>
              <a:rPr lang="en-US" sz="2000" dirty="0" smtClean="0"/>
              <a:t>x</a:t>
            </a:r>
            <a:r>
              <a:rPr lang="en-US" sz="2000" smtClean="0"/>
              <a:t>: 223, y:21.7</a:t>
            </a:r>
            <a:r>
              <a:rPr lang="en-US" sz="2000" dirty="0" smtClean="0"/>
              <a:t>}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3563888" y="3789040"/>
            <a:ext cx="4955203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{name: “MAND”, x: 421, y:661.3}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1456576" y="842809"/>
            <a:ext cx="1637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DOM-</a:t>
            </a:r>
            <a:r>
              <a:rPr lang="en-US" dirty="0" err="1" smtClean="0"/>
              <a:t>Elemente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068883" y="842809"/>
            <a:ext cx="191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JavaScript-</a:t>
            </a:r>
            <a:r>
              <a:rPr lang="en-US" dirty="0" err="1" smtClean="0"/>
              <a:t>Objekte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244531" y="3244914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23" name="TextBox 22"/>
          <p:cNvSpPr txBox="1"/>
          <p:nvPr/>
        </p:nvSpPr>
        <p:spPr>
          <a:xfrm>
            <a:off x="1244531" y="3820978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10775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43608" y="1052736"/>
            <a:ext cx="6849952" cy="4524315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3200" dirty="0">
                <a:solidFill>
                  <a:schemeClr val="bg1"/>
                </a:solidFill>
              </a:rPr>
              <a:t>function </a:t>
            </a:r>
            <a:r>
              <a:rPr lang="en-US" sz="3200" dirty="0" err="1">
                <a:solidFill>
                  <a:schemeClr val="bg1"/>
                </a:solidFill>
              </a:rPr>
              <a:t>printMe</a:t>
            </a:r>
            <a:r>
              <a:rPr lang="en-US" sz="3200" dirty="0">
                <a:solidFill>
                  <a:schemeClr val="bg1"/>
                </a:solidFill>
              </a:rPr>
              <a:t>() {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    </a:t>
            </a:r>
            <a:r>
              <a:rPr lang="en-US" sz="3200" dirty="0" err="1">
                <a:solidFill>
                  <a:schemeClr val="bg1"/>
                </a:solidFill>
              </a:rPr>
              <a:t>console.log</a:t>
            </a:r>
            <a:r>
              <a:rPr lang="en-US" sz="3200" dirty="0">
                <a:solidFill>
                  <a:schemeClr val="bg1"/>
                </a:solidFill>
              </a:rPr>
              <a:t>(</a:t>
            </a:r>
            <a:r>
              <a:rPr lang="en-US" sz="3200" dirty="0" err="1">
                <a:solidFill>
                  <a:schemeClr val="bg1"/>
                </a:solidFill>
              </a:rPr>
              <a:t>this.name</a:t>
            </a:r>
            <a:r>
              <a:rPr lang="en-US" sz="3200" dirty="0">
                <a:solidFill>
                  <a:schemeClr val="bg1"/>
                </a:solidFill>
              </a:rPr>
              <a:t>);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}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/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 err="1">
                <a:solidFill>
                  <a:schemeClr val="bg1"/>
                </a:solidFill>
              </a:rPr>
              <a:t>var</a:t>
            </a:r>
            <a:r>
              <a:rPr lang="en-US" sz="3200" dirty="0">
                <a:solidFill>
                  <a:schemeClr val="bg1"/>
                </a:solidFill>
              </a:rPr>
              <a:t> o = {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    name: "</a:t>
            </a:r>
            <a:r>
              <a:rPr lang="en-US" sz="3200" dirty="0" err="1">
                <a:solidFill>
                  <a:schemeClr val="bg1"/>
                </a:solidFill>
              </a:rPr>
              <a:t>abc</a:t>
            </a:r>
            <a:r>
              <a:rPr lang="en-US" sz="3200" dirty="0">
                <a:solidFill>
                  <a:schemeClr val="bg1"/>
                </a:solidFill>
              </a:rPr>
              <a:t>"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}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/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 err="1">
                <a:solidFill>
                  <a:schemeClr val="bg1"/>
                </a:solidFill>
              </a:rPr>
              <a:t>printMe.call</a:t>
            </a:r>
            <a:r>
              <a:rPr lang="en-US" sz="3200" dirty="0">
                <a:solidFill>
                  <a:schemeClr val="bg1"/>
                </a:solidFill>
              </a:rPr>
              <a:t>(o);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880" y="165355"/>
            <a:ext cx="1043608" cy="239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48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A4000F1-21E2-4D4D-8772-352D2F313FF7}" type="slidenum">
              <a:rPr lang="de-DE" smtClean="0"/>
              <a:pPr>
                <a:defRPr/>
              </a:pPr>
              <a:t>26</a:t>
            </a:fld>
            <a:endParaRPr lang="de-DE" dirty="0"/>
          </a:p>
        </p:txBody>
      </p:sp>
      <p:sp>
        <p:nvSpPr>
          <p:cNvPr id="3" name="Rectangle 2"/>
          <p:cNvSpPr/>
          <p:nvPr/>
        </p:nvSpPr>
        <p:spPr>
          <a:xfrm>
            <a:off x="3211763" y="1095673"/>
            <a:ext cx="23775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Danke!</a:t>
            </a:r>
            <a:endParaRPr lang="de-DE" sz="5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17823" y="2967335"/>
            <a:ext cx="830836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de-DE" sz="2000" b="1" cap="none" spc="0" dirty="0" err="1" smtClean="0">
                <a:ln/>
                <a:solidFill>
                  <a:schemeClr val="accent4"/>
                </a:solidFill>
                <a:effectLst/>
              </a:rPr>
              <a:t>Sourcecode</a:t>
            </a:r>
            <a:r>
              <a:rPr lang="de-DE" sz="2000" b="1" cap="none" spc="0" dirty="0" smtClean="0">
                <a:ln/>
                <a:solidFill>
                  <a:schemeClr val="accent4"/>
                </a:solidFill>
                <a:effectLst/>
              </a:rPr>
              <a:t> auf </a:t>
            </a:r>
            <a:r>
              <a:rPr lang="de-DE" sz="2000" b="1" cap="none" spc="0" dirty="0" err="1" smtClean="0">
                <a:ln/>
                <a:solidFill>
                  <a:schemeClr val="accent4"/>
                </a:solidFill>
                <a:effectLst/>
              </a:rPr>
              <a:t>github</a:t>
            </a:r>
            <a:r>
              <a:rPr lang="de-DE" sz="2000" b="1" cap="none" spc="0" dirty="0" smtClean="0">
                <a:ln/>
                <a:solidFill>
                  <a:schemeClr val="accent4"/>
                </a:solidFill>
                <a:effectLst/>
              </a:rPr>
              <a:t>:</a:t>
            </a:r>
          </a:p>
          <a:p>
            <a:pPr algn="ctr"/>
            <a:r>
              <a:rPr lang="de-DE" sz="2000" b="1" dirty="0">
                <a:ln/>
                <a:solidFill>
                  <a:schemeClr val="accent4"/>
                </a:solidFill>
              </a:rPr>
              <a:t>https://</a:t>
            </a:r>
            <a:r>
              <a:rPr lang="de-DE" sz="2000" b="1" dirty="0" err="1">
                <a:ln/>
                <a:solidFill>
                  <a:schemeClr val="accent4"/>
                </a:solidFill>
              </a:rPr>
              <a:t>github.com</a:t>
            </a:r>
            <a:r>
              <a:rPr lang="de-DE" sz="2000" b="1" dirty="0">
                <a:ln/>
                <a:solidFill>
                  <a:schemeClr val="accent4"/>
                </a:solidFill>
              </a:rPr>
              <a:t>/</a:t>
            </a:r>
            <a:r>
              <a:rPr lang="de-DE" sz="2000" b="1" dirty="0" err="1">
                <a:ln/>
                <a:solidFill>
                  <a:schemeClr val="accent4"/>
                </a:solidFill>
              </a:rPr>
              <a:t>owidder</a:t>
            </a:r>
            <a:r>
              <a:rPr lang="de-DE" sz="2000" b="1" dirty="0">
                <a:ln/>
                <a:solidFill>
                  <a:schemeClr val="accent4"/>
                </a:solidFill>
              </a:rPr>
              <a:t>/solutions-SW-</a:t>
            </a:r>
            <a:r>
              <a:rPr lang="de-DE" sz="2000" b="1" dirty="0" err="1">
                <a:ln/>
                <a:solidFill>
                  <a:schemeClr val="accent4"/>
                </a:solidFill>
              </a:rPr>
              <a:t>architecture</a:t>
            </a:r>
            <a:r>
              <a:rPr lang="de-DE" sz="2000" b="1" dirty="0">
                <a:ln/>
                <a:solidFill>
                  <a:schemeClr val="accent4"/>
                </a:solidFill>
              </a:rPr>
              <a:t>-</a:t>
            </a:r>
            <a:r>
              <a:rPr lang="de-DE" sz="2000" b="1" dirty="0" err="1">
                <a:ln/>
                <a:solidFill>
                  <a:schemeClr val="accent4"/>
                </a:solidFill>
              </a:rPr>
              <a:t>visual</a:t>
            </a:r>
            <a:r>
              <a:rPr lang="de-DE" sz="2000" b="1" dirty="0">
                <a:ln/>
                <a:solidFill>
                  <a:schemeClr val="accent4"/>
                </a:solidFill>
              </a:rPr>
              <a:t>-demo</a:t>
            </a:r>
            <a:endParaRPr lang="de-DE" sz="20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880" y="165355"/>
            <a:ext cx="1043608" cy="239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475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BD5B319-8498-4418-A5B7-067850FDE334}" type="slidenum">
              <a:rPr lang="de-DE" smtClean="0"/>
              <a:pPr>
                <a:defRPr/>
              </a:pPr>
              <a:t>3</a:t>
            </a:fld>
            <a:endParaRPr lang="de-DE" dirty="0"/>
          </a:p>
        </p:txBody>
      </p:sp>
      <p:sp>
        <p:nvSpPr>
          <p:cNvPr id="12" name="Titel 1"/>
          <p:cNvSpPr txBox="1">
            <a:spLocks/>
          </p:cNvSpPr>
          <p:nvPr/>
        </p:nvSpPr>
        <p:spPr bwMode="auto">
          <a:xfrm>
            <a:off x="6027085" y="5024289"/>
            <a:ext cx="3116915" cy="1019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 algn="ctr" eaLnBrk="0" hangingPunct="0">
              <a:spcAft>
                <a:spcPct val="20000"/>
              </a:spcAft>
            </a:pPr>
            <a:endParaRPr kumimoji="0" lang="de-DE" sz="22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588963" y="1000371"/>
            <a:ext cx="7969250" cy="4585871"/>
          </a:xfrm>
          <a:prstGeom prst="rect">
            <a:avLst/>
          </a:prstGeom>
          <a:solidFill>
            <a:schemeClr val="bg1">
              <a:lumMod val="95000"/>
              <a:alpha val="68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endParaRPr lang="de-DE" sz="3600" b="1" dirty="0" smtClean="0">
              <a:solidFill>
                <a:schemeClr val="tx2"/>
              </a:solidFill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de-DE" sz="3600" b="1" dirty="0" err="1" smtClean="0">
                <a:solidFill>
                  <a:schemeClr val="tx2"/>
                </a:solidFill>
              </a:rPr>
              <a:t>Deep</a:t>
            </a:r>
            <a:r>
              <a:rPr lang="de-DE" sz="3600" b="1" dirty="0" smtClean="0">
                <a:solidFill>
                  <a:schemeClr val="tx2"/>
                </a:solidFill>
              </a:rPr>
              <a:t> </a:t>
            </a:r>
            <a:r>
              <a:rPr lang="de-DE" sz="3600" b="1" dirty="0" err="1" smtClean="0">
                <a:solidFill>
                  <a:schemeClr val="tx2"/>
                </a:solidFill>
              </a:rPr>
              <a:t>Dive</a:t>
            </a:r>
            <a:endParaRPr lang="de-DE" sz="3600" b="1" dirty="0" smtClean="0">
              <a:solidFill>
                <a:schemeClr val="tx2"/>
              </a:solidFill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de-DE" sz="2000" b="1" dirty="0" smtClean="0">
                <a:solidFill>
                  <a:schemeClr val="tx2"/>
                </a:solidFill>
              </a:rPr>
              <a:t>HTML und DOM </a:t>
            </a:r>
            <a:r>
              <a:rPr lang="de-DE" sz="2000" b="1" dirty="0" err="1" smtClean="0">
                <a:solidFill>
                  <a:schemeClr val="tx2"/>
                </a:solidFill>
              </a:rPr>
              <a:t>Tree</a:t>
            </a:r>
            <a:endParaRPr lang="de-DE" sz="2000" b="1" dirty="0" smtClean="0">
              <a:solidFill>
                <a:schemeClr val="tx2"/>
              </a:solidFill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de-DE" sz="2000" b="1" dirty="0" smtClean="0">
                <a:solidFill>
                  <a:schemeClr val="tx2"/>
                </a:solidFill>
              </a:rPr>
              <a:t>Von statischen Seiten zu Single Page Apps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de-DE" sz="2000" b="1" dirty="0" smtClean="0">
                <a:solidFill>
                  <a:schemeClr val="tx2"/>
                </a:solidFill>
              </a:rPr>
              <a:t>SVG</a:t>
            </a:r>
            <a:endParaRPr lang="de-DE" sz="2000" b="1" dirty="0">
              <a:solidFill>
                <a:schemeClr val="tx2"/>
              </a:solidFill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de-DE" sz="2000" b="1" dirty="0" smtClean="0">
                <a:solidFill>
                  <a:schemeClr val="tx2"/>
                </a:solidFill>
              </a:rPr>
              <a:t>MVW Frameworks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de-DE" sz="2000" b="1" dirty="0" err="1" smtClean="0">
                <a:solidFill>
                  <a:schemeClr val="tx2"/>
                </a:solidFill>
              </a:rPr>
              <a:t>Asynchronität</a:t>
            </a:r>
            <a:r>
              <a:rPr lang="de-DE" sz="2000" b="1" dirty="0" smtClean="0">
                <a:solidFill>
                  <a:schemeClr val="tx2"/>
                </a:solidFill>
              </a:rPr>
              <a:t> und </a:t>
            </a:r>
            <a:r>
              <a:rPr lang="de-DE" sz="2000" b="1" dirty="0" err="1" smtClean="0">
                <a:solidFill>
                  <a:schemeClr val="tx2"/>
                </a:solidFill>
              </a:rPr>
              <a:t>Promises</a:t>
            </a:r>
            <a:endParaRPr lang="de-DE" sz="2000" b="1" dirty="0" smtClean="0">
              <a:solidFill>
                <a:schemeClr val="tx2"/>
              </a:solidFill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de-DE" sz="2000" b="1" dirty="0" smtClean="0">
                <a:solidFill>
                  <a:schemeClr val="tx2"/>
                </a:solidFill>
              </a:rPr>
              <a:t>Layouts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de-DE" sz="2000" b="1" dirty="0" smtClean="0">
                <a:solidFill>
                  <a:schemeClr val="tx2"/>
                </a:solidFill>
              </a:rPr>
              <a:t>Den DOM-</a:t>
            </a:r>
            <a:r>
              <a:rPr lang="de-DE" sz="2000" b="1" dirty="0" err="1" smtClean="0">
                <a:solidFill>
                  <a:schemeClr val="tx2"/>
                </a:solidFill>
              </a:rPr>
              <a:t>Tree</a:t>
            </a:r>
            <a:r>
              <a:rPr lang="de-DE" sz="2000" b="1" dirty="0" smtClean="0">
                <a:solidFill>
                  <a:schemeClr val="tx2"/>
                </a:solidFill>
              </a:rPr>
              <a:t> mit Daten verknüpfen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880" y="165355"/>
            <a:ext cx="1043608" cy="239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175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HTML und DOM Tree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BD5B319-8498-4418-A5B7-067850FDE334}" type="slidenum">
              <a:rPr lang="de-DE" smtClean="0"/>
              <a:pPr>
                <a:defRPr/>
              </a:pPr>
              <a:t>4</a:t>
            </a:fld>
            <a:endParaRPr lang="de-DE" dirty="0"/>
          </a:p>
        </p:txBody>
      </p:sp>
      <p:sp>
        <p:nvSpPr>
          <p:cNvPr id="4" name="TextBox 3"/>
          <p:cNvSpPr txBox="1"/>
          <p:nvPr/>
        </p:nvSpPr>
        <p:spPr>
          <a:xfrm>
            <a:off x="185721" y="1457310"/>
            <a:ext cx="3954929" cy="3170099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&lt;!DOCTYPE 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html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br>
              <a:rPr lang="en-US" sz="10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head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br>
              <a:rPr lang="en-US" sz="10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   &lt;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meta charset="UTF-8"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br>
              <a:rPr lang="en-US" sz="10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0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   &lt;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title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&gt;Dies </a:t>
            </a:r>
            <a:r>
              <a:rPr lang="en-US" sz="1000" dirty="0" err="1">
                <a:latin typeface="Courier New" charset="0"/>
                <a:ea typeface="Courier New" charset="0"/>
                <a:cs typeface="Courier New" charset="0"/>
              </a:rPr>
              <a:t>ist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000" dirty="0" err="1">
                <a:latin typeface="Courier New" charset="0"/>
                <a:ea typeface="Courier New" charset="0"/>
                <a:cs typeface="Courier New" charset="0"/>
              </a:rPr>
              <a:t>ein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Test&lt;/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title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br>
              <a:rPr lang="en-US" sz="10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&lt;/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head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br>
              <a:rPr lang="en-US" sz="10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body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br>
              <a:rPr lang="en-US" sz="10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0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   &lt;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h1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&gt;Dies </a:t>
            </a:r>
            <a:r>
              <a:rPr lang="en-US" sz="1000" dirty="0" err="1">
                <a:latin typeface="Courier New" charset="0"/>
                <a:ea typeface="Courier New" charset="0"/>
                <a:cs typeface="Courier New" charset="0"/>
              </a:rPr>
              <a:t>ist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000" dirty="0" err="1">
                <a:latin typeface="Courier New" charset="0"/>
                <a:ea typeface="Courier New" charset="0"/>
                <a:cs typeface="Courier New" charset="0"/>
              </a:rPr>
              <a:t>ein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Test&lt;/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h1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br>
              <a:rPr lang="en-US" sz="10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0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   &lt;</a:t>
            </a:r>
            <a:r>
              <a:rPr lang="en-US" sz="1000" b="1" dirty="0" err="1">
                <a:latin typeface="Courier New" charset="0"/>
                <a:ea typeface="Courier New" charset="0"/>
                <a:cs typeface="Courier New" charset="0"/>
              </a:rPr>
              <a:t>ul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br>
              <a:rPr lang="en-US" sz="10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       &lt;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li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r>
              <a:rPr lang="en-US" sz="1000" dirty="0" err="1">
                <a:latin typeface="Courier New" charset="0"/>
                <a:ea typeface="Courier New" charset="0"/>
                <a:cs typeface="Courier New" charset="0"/>
              </a:rPr>
              <a:t>Lorem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000" dirty="0" err="1">
                <a:latin typeface="Courier New" charset="0"/>
                <a:ea typeface="Courier New" charset="0"/>
                <a:cs typeface="Courier New" charset="0"/>
              </a:rPr>
              <a:t>ipsum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dolor </a:t>
            </a:r>
            <a:r>
              <a:rPr lang="is-IS" sz="1000" dirty="0" smtClean="0">
                <a:latin typeface="Courier New" charset="0"/>
                <a:ea typeface="Courier New" charset="0"/>
                <a:cs typeface="Courier New" charset="0"/>
              </a:rPr>
              <a:t>…</a:t>
            </a:r>
            <a:r>
              <a:rPr lang="en-US" sz="1000" dirty="0" smtClean="0">
                <a:latin typeface="Courier New" charset="0"/>
                <a:ea typeface="Courier New" charset="0"/>
                <a:cs typeface="Courier New" charset="0"/>
              </a:rPr>
              <a:t>&lt;/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li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br>
              <a:rPr lang="en-US" sz="10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       &lt;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li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r>
              <a:rPr lang="en-US" sz="1000" dirty="0" err="1">
                <a:latin typeface="Courier New" charset="0"/>
                <a:ea typeface="Courier New" charset="0"/>
                <a:cs typeface="Courier New" charset="0"/>
              </a:rPr>
              <a:t>incididunt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000" dirty="0" err="1">
                <a:latin typeface="Courier New" charset="0"/>
                <a:ea typeface="Courier New" charset="0"/>
                <a:cs typeface="Courier New" charset="0"/>
              </a:rPr>
              <a:t>ut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000" dirty="0" err="1">
                <a:latin typeface="Courier New" charset="0"/>
                <a:ea typeface="Courier New" charset="0"/>
                <a:cs typeface="Courier New" charset="0"/>
              </a:rPr>
              <a:t>labore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et </a:t>
            </a:r>
            <a:r>
              <a:rPr lang="en-US" sz="1000" dirty="0" err="1">
                <a:latin typeface="Courier New" charset="0"/>
                <a:ea typeface="Courier New" charset="0"/>
                <a:cs typeface="Courier New" charset="0"/>
              </a:rPr>
              <a:t>dolore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is-IS" sz="1000" dirty="0" smtClean="0">
                <a:latin typeface="Courier New" charset="0"/>
                <a:ea typeface="Courier New" charset="0"/>
                <a:cs typeface="Courier New" charset="0"/>
              </a:rPr>
              <a:t>…</a:t>
            </a:r>
            <a:r>
              <a:rPr lang="en-US" sz="1000" dirty="0" smtClean="0">
                <a:latin typeface="Courier New" charset="0"/>
                <a:ea typeface="Courier New" charset="0"/>
                <a:cs typeface="Courier New" charset="0"/>
              </a:rPr>
              <a:t>&lt;/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li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br>
              <a:rPr lang="en-US" sz="10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       &lt;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li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&gt;ex </a:t>
            </a:r>
            <a:r>
              <a:rPr lang="en-US" sz="1000" dirty="0" err="1">
                <a:latin typeface="Courier New" charset="0"/>
                <a:ea typeface="Courier New" charset="0"/>
                <a:cs typeface="Courier New" charset="0"/>
              </a:rPr>
              <a:t>ea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000" dirty="0" err="1">
                <a:latin typeface="Courier New" charset="0"/>
                <a:ea typeface="Courier New" charset="0"/>
                <a:cs typeface="Courier New" charset="0"/>
              </a:rPr>
              <a:t>commodo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000" dirty="0" err="1">
                <a:latin typeface="Courier New" charset="0"/>
                <a:ea typeface="Courier New" charset="0"/>
                <a:cs typeface="Courier New" charset="0"/>
              </a:rPr>
              <a:t>consequat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. &lt;/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li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br>
              <a:rPr lang="en-US" sz="10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       &lt;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li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r>
              <a:rPr lang="en-US" sz="1000" dirty="0" err="1">
                <a:latin typeface="Courier New" charset="0"/>
                <a:ea typeface="Courier New" charset="0"/>
                <a:cs typeface="Courier New" charset="0"/>
              </a:rPr>
              <a:t>Duis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000" dirty="0" err="1">
                <a:latin typeface="Courier New" charset="0"/>
                <a:ea typeface="Courier New" charset="0"/>
                <a:cs typeface="Courier New" charset="0"/>
              </a:rPr>
              <a:t>aute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000" dirty="0" err="1">
                <a:latin typeface="Courier New" charset="0"/>
                <a:ea typeface="Courier New" charset="0"/>
                <a:cs typeface="Courier New" charset="0"/>
              </a:rPr>
              <a:t>irure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is-IS" sz="1000" dirty="0" smtClean="0">
                <a:latin typeface="Courier New" charset="0"/>
                <a:ea typeface="Courier New" charset="0"/>
                <a:cs typeface="Courier New" charset="0"/>
              </a:rPr>
              <a:t>…</a:t>
            </a:r>
            <a:r>
              <a:rPr lang="en-US" sz="1000" dirty="0" smtClean="0">
                <a:latin typeface="Courier New" charset="0"/>
                <a:ea typeface="Courier New" charset="0"/>
                <a:cs typeface="Courier New" charset="0"/>
              </a:rPr>
              <a:t>&lt;/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li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br>
              <a:rPr lang="en-US" sz="10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       &lt;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li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r>
              <a:rPr lang="en-US" sz="1000" dirty="0" err="1">
                <a:latin typeface="Courier New" charset="0"/>
                <a:ea typeface="Courier New" charset="0"/>
                <a:cs typeface="Courier New" charset="0"/>
              </a:rPr>
              <a:t>Excepteur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000" dirty="0" err="1">
                <a:latin typeface="Courier New" charset="0"/>
                <a:ea typeface="Courier New" charset="0"/>
                <a:cs typeface="Courier New" charset="0"/>
              </a:rPr>
              <a:t>sint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is-IS" sz="1000" dirty="0" smtClean="0">
                <a:latin typeface="Courier New" charset="0"/>
                <a:ea typeface="Courier New" charset="0"/>
                <a:cs typeface="Courier New" charset="0"/>
              </a:rPr>
              <a:t>….</a:t>
            </a:r>
            <a:r>
              <a:rPr lang="en-US" sz="1000" dirty="0" smtClean="0">
                <a:latin typeface="Courier New" charset="0"/>
                <a:ea typeface="Courier New" charset="0"/>
                <a:cs typeface="Courier New" charset="0"/>
              </a:rPr>
              <a:t>&lt;/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li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br>
              <a:rPr lang="en-US" sz="10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    &lt;/</a:t>
            </a:r>
            <a:r>
              <a:rPr lang="en-US" sz="1000" b="1" dirty="0" err="1">
                <a:latin typeface="Courier New" charset="0"/>
                <a:ea typeface="Courier New" charset="0"/>
                <a:cs typeface="Courier New" charset="0"/>
              </a:rPr>
              <a:t>ul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br>
              <a:rPr lang="en-US" sz="10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0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&lt;/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body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br>
              <a:rPr lang="en-US" sz="10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&lt;/</a:t>
            </a:r>
            <a:r>
              <a:rPr lang="en-US" sz="1000" b="1" dirty="0">
                <a:latin typeface="Courier New" charset="0"/>
                <a:ea typeface="Courier New" charset="0"/>
                <a:cs typeface="Courier New" charset="0"/>
              </a:rPr>
              <a:t>html</a:t>
            </a:r>
            <a:r>
              <a:rPr lang="en-US" sz="1000" dirty="0">
                <a:latin typeface="Courier New" charset="0"/>
                <a:ea typeface="Courier New" charset="0"/>
                <a:cs typeface="Courier New" charset="0"/>
              </a:rPr>
              <a:t>&gt;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1848" y="1074589"/>
            <a:ext cx="4306994" cy="3967163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3929063" y="2628900"/>
            <a:ext cx="928687" cy="7143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450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ight Arrow 12"/>
          <p:cNvSpPr/>
          <p:nvPr/>
        </p:nvSpPr>
        <p:spPr>
          <a:xfrm>
            <a:off x="360363" y="4900613"/>
            <a:ext cx="8435975" cy="74295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Eine</a:t>
            </a:r>
            <a:r>
              <a:rPr lang="en-US" dirty="0" smtClean="0"/>
              <a:t> </a:t>
            </a:r>
            <a:r>
              <a:rPr lang="en-US" dirty="0" err="1" smtClean="0"/>
              <a:t>kleine</a:t>
            </a:r>
            <a:r>
              <a:rPr lang="en-US" dirty="0" smtClean="0"/>
              <a:t> Geschichte des World Wide Web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BD5B319-8498-4418-A5B7-067850FDE334}" type="slidenum">
              <a:rPr lang="de-DE" smtClean="0"/>
              <a:pPr>
                <a:defRPr/>
              </a:pPr>
              <a:t>5</a:t>
            </a:fld>
            <a:endParaRPr lang="de-DE" dirty="0"/>
          </a:p>
        </p:txBody>
      </p:sp>
      <p:sp>
        <p:nvSpPr>
          <p:cNvPr id="4" name="Rounded Rectangle 3"/>
          <p:cNvSpPr/>
          <p:nvPr/>
        </p:nvSpPr>
        <p:spPr>
          <a:xfrm>
            <a:off x="1870842" y="2568514"/>
            <a:ext cx="1143818" cy="792088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mtClean="0">
                <a:solidFill>
                  <a:schemeClr val="bg1"/>
                </a:solidFill>
              </a:rPr>
              <a:t>Browser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5735234" y="2587149"/>
            <a:ext cx="1143818" cy="792088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Web Server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3014660" y="2707383"/>
            <a:ext cx="2676117" cy="0"/>
          </a:xfrm>
          <a:prstGeom prst="straightConnector1">
            <a:avLst/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714748" y="2339911"/>
            <a:ext cx="1219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HTTP Get</a:t>
            </a:r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3014660" y="3243958"/>
            <a:ext cx="2676117" cy="0"/>
          </a:xfrm>
          <a:prstGeom prst="straightConnector1">
            <a:avLst/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557580" y="2890189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HTML-</a:t>
            </a:r>
            <a:r>
              <a:rPr lang="en-US" dirty="0" err="1" smtClean="0"/>
              <a:t>Seite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60363" y="5087422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584331" y="5082654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222514" y="5077887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268739" y="5077361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1998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035757" y="5086882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2005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riangle 17"/>
          <p:cNvSpPr/>
          <p:nvPr/>
        </p:nvSpPr>
        <p:spPr>
          <a:xfrm>
            <a:off x="474659" y="5557838"/>
            <a:ext cx="469027" cy="32861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7726520" y="5077361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heute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Multidocument 19"/>
          <p:cNvSpPr/>
          <p:nvPr/>
        </p:nvSpPr>
        <p:spPr>
          <a:xfrm>
            <a:off x="7427563" y="2620285"/>
            <a:ext cx="1060704" cy="758952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File-</a:t>
            </a:r>
          </a:p>
          <a:p>
            <a:pPr algn="ctr"/>
            <a:r>
              <a:rPr lang="en-US" sz="1400" dirty="0" smtClean="0"/>
              <a:t>System</a:t>
            </a:r>
            <a:endParaRPr lang="en-US" sz="14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6891335" y="3023991"/>
            <a:ext cx="536228" cy="0"/>
          </a:xfrm>
          <a:prstGeom prst="straightConnector1">
            <a:avLst/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88915" y="614351"/>
            <a:ext cx="2557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Statische</a:t>
            </a:r>
            <a:r>
              <a:rPr lang="en-US" dirty="0" smtClean="0"/>
              <a:t> HTML-</a:t>
            </a:r>
            <a:r>
              <a:rPr lang="en-US" dirty="0" err="1" smtClean="0"/>
              <a:t>Seiten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187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ight Arrow 12"/>
          <p:cNvSpPr/>
          <p:nvPr/>
        </p:nvSpPr>
        <p:spPr>
          <a:xfrm>
            <a:off x="360363" y="4900613"/>
            <a:ext cx="8435975" cy="74295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Eine</a:t>
            </a:r>
            <a:r>
              <a:rPr lang="en-US" dirty="0" smtClean="0"/>
              <a:t> </a:t>
            </a:r>
            <a:r>
              <a:rPr lang="en-US" dirty="0" err="1" smtClean="0"/>
              <a:t>kleine</a:t>
            </a:r>
            <a:r>
              <a:rPr lang="en-US" dirty="0" smtClean="0"/>
              <a:t> Geschichte des World Wide Web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BD5B319-8498-4418-A5B7-067850FDE334}" type="slidenum">
              <a:rPr lang="de-DE" smtClean="0"/>
              <a:pPr>
                <a:defRPr/>
              </a:pPr>
              <a:t>6</a:t>
            </a:fld>
            <a:endParaRPr lang="de-DE" dirty="0"/>
          </a:p>
        </p:txBody>
      </p:sp>
      <p:sp>
        <p:nvSpPr>
          <p:cNvPr id="4" name="Rounded Rectangle 3"/>
          <p:cNvSpPr/>
          <p:nvPr/>
        </p:nvSpPr>
        <p:spPr>
          <a:xfrm>
            <a:off x="1042157" y="2568514"/>
            <a:ext cx="1143818" cy="792088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mtClean="0">
                <a:solidFill>
                  <a:schemeClr val="bg1"/>
                </a:solidFill>
              </a:rPr>
              <a:t>Browser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906549" y="2587149"/>
            <a:ext cx="1143818" cy="792088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Web Server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185975" y="2707383"/>
            <a:ext cx="2676117" cy="0"/>
          </a:xfrm>
          <a:prstGeom prst="straightConnector1">
            <a:avLst/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528742" y="2339911"/>
            <a:ext cx="3751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 Post / Get </a:t>
            </a:r>
            <a:r>
              <a:rPr lang="en-US" smtClean="0"/>
              <a:t>+ URL-Parameter</a:t>
            </a:r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2185975" y="3243958"/>
            <a:ext cx="2676117" cy="0"/>
          </a:xfrm>
          <a:prstGeom prst="straightConnector1">
            <a:avLst/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143237" y="2890189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HTML-</a:t>
            </a:r>
            <a:r>
              <a:rPr lang="en-US" dirty="0" err="1" smtClean="0"/>
              <a:t>Seite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60363" y="5087422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584331" y="5082654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222514" y="5077887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268739" y="5077361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1998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035757" y="5086882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2005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riangle 17"/>
          <p:cNvSpPr/>
          <p:nvPr/>
        </p:nvSpPr>
        <p:spPr>
          <a:xfrm>
            <a:off x="1703391" y="5557838"/>
            <a:ext cx="469027" cy="32861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7726520" y="5077361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heute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Can 5"/>
          <p:cNvSpPr/>
          <p:nvPr/>
        </p:nvSpPr>
        <p:spPr>
          <a:xfrm>
            <a:off x="4850217" y="3865222"/>
            <a:ext cx="1200150" cy="90011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DB</a:t>
            </a:r>
            <a:endParaRPr lang="en-US"/>
          </a:p>
        </p:txBody>
      </p:sp>
      <p:cxnSp>
        <p:nvCxnSpPr>
          <p:cNvPr id="20" name="Straight Arrow Connector 19"/>
          <p:cNvCxnSpPr>
            <a:endCxn id="6" idx="1"/>
          </p:cNvCxnSpPr>
          <p:nvPr/>
        </p:nvCxnSpPr>
        <p:spPr>
          <a:xfrm>
            <a:off x="5450292" y="3434322"/>
            <a:ext cx="0" cy="430900"/>
          </a:xfrm>
          <a:prstGeom prst="straightConnector1">
            <a:avLst/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5171275" y="2718238"/>
            <a:ext cx="614366" cy="622950"/>
            <a:chOff x="3457572" y="957428"/>
            <a:chExt cx="1053146" cy="914619"/>
          </a:xfrm>
        </p:grpSpPr>
        <p:sp>
          <p:nvSpPr>
            <p:cNvPr id="22" name="Curved Right Arrow 21"/>
            <p:cNvSpPr/>
            <p:nvPr/>
          </p:nvSpPr>
          <p:spPr>
            <a:xfrm>
              <a:off x="3457572" y="1017625"/>
              <a:ext cx="508794" cy="854422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3" name="Curved Right Arrow 22"/>
            <p:cNvSpPr/>
            <p:nvPr/>
          </p:nvSpPr>
          <p:spPr>
            <a:xfrm rot="10800000">
              <a:off x="4001924" y="957428"/>
              <a:ext cx="508794" cy="854422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6676854" y="2105359"/>
            <a:ext cx="2185214" cy="1938992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en-GB"/>
            </a:defPPr>
            <a:lvl1pPr>
              <a:defRPr sz="1000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dirty="0"/>
              <a:t>&lt;!DOCTYPE html&gt;</a:t>
            </a:r>
            <a:br>
              <a:rPr lang="en-US" dirty="0"/>
            </a:br>
            <a:r>
              <a:rPr lang="en-US" dirty="0"/>
              <a:t>&lt;html&gt;</a:t>
            </a:r>
            <a:br>
              <a:rPr lang="en-US" dirty="0"/>
            </a:br>
            <a:r>
              <a:rPr lang="en-US" dirty="0"/>
              <a:t>&lt;body&gt;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&lt;h1&gt;My first PHP page&lt;/h1&gt;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&lt;?</a:t>
            </a:r>
            <a:r>
              <a:rPr lang="en-US" dirty="0" err="1"/>
              <a:t>php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echo "Hello World!";</a:t>
            </a:r>
            <a:br>
              <a:rPr lang="en-US" dirty="0"/>
            </a:br>
            <a:r>
              <a:rPr lang="en-US" dirty="0"/>
              <a:t>?&gt;  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&lt;/body&gt;</a:t>
            </a:r>
            <a:br>
              <a:rPr lang="en-US" dirty="0"/>
            </a:br>
            <a:r>
              <a:rPr lang="en-US" dirty="0"/>
              <a:t>&lt;/html&gt;</a:t>
            </a:r>
          </a:p>
        </p:txBody>
      </p:sp>
      <p:sp>
        <p:nvSpPr>
          <p:cNvPr id="26" name="Rounded Rectangular Callout 25"/>
          <p:cNvSpPr/>
          <p:nvPr/>
        </p:nvSpPr>
        <p:spPr>
          <a:xfrm>
            <a:off x="4657725" y="1033678"/>
            <a:ext cx="2800350" cy="880847"/>
          </a:xfrm>
          <a:prstGeom prst="wedgeRoundRectCallout">
            <a:avLst>
              <a:gd name="adj1" fmla="val -21343"/>
              <a:gd name="adj2" fmla="val 13463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Skript</a:t>
            </a:r>
            <a:r>
              <a:rPr lang="en-US" sz="1400" dirty="0" smtClean="0"/>
              <a:t> </a:t>
            </a:r>
            <a:r>
              <a:rPr lang="en-US" sz="1400" dirty="0" err="1" smtClean="0"/>
              <a:t>wird</a:t>
            </a:r>
            <a:r>
              <a:rPr lang="en-US" sz="1400" dirty="0" smtClean="0"/>
              <a:t> auf </a:t>
            </a:r>
            <a:r>
              <a:rPr lang="en-US" sz="1400" dirty="0" err="1" smtClean="0"/>
              <a:t>dem</a:t>
            </a:r>
            <a:r>
              <a:rPr lang="en-US" sz="1400" dirty="0" smtClean="0"/>
              <a:t> Server </a:t>
            </a:r>
            <a:r>
              <a:rPr lang="en-US" sz="1400" dirty="0" err="1" smtClean="0"/>
              <a:t>ausgeführt</a:t>
            </a:r>
            <a:r>
              <a:rPr lang="en-US" sz="1400" dirty="0" smtClean="0"/>
              <a:t>. </a:t>
            </a:r>
            <a:r>
              <a:rPr lang="en-US" sz="1400" dirty="0" err="1" smtClean="0"/>
              <a:t>Es</a:t>
            </a:r>
            <a:r>
              <a:rPr lang="en-US" sz="1400" dirty="0" smtClean="0"/>
              <a:t> </a:t>
            </a:r>
            <a:r>
              <a:rPr lang="en-US" sz="1400" dirty="0" err="1" smtClean="0"/>
              <a:t>erzeugt</a:t>
            </a:r>
            <a:r>
              <a:rPr lang="en-US" sz="1400" dirty="0" smtClean="0"/>
              <a:t> HTML-Code, der </a:t>
            </a:r>
            <a:r>
              <a:rPr lang="en-US" sz="1400" dirty="0" err="1" smtClean="0"/>
              <a:t>zum</a:t>
            </a:r>
            <a:r>
              <a:rPr lang="en-US" sz="1400" dirty="0" smtClean="0"/>
              <a:t> Browser </a:t>
            </a:r>
            <a:r>
              <a:rPr lang="en-US" sz="1400" dirty="0" err="1" smtClean="0"/>
              <a:t>gesendet</a:t>
            </a:r>
            <a:r>
              <a:rPr lang="en-US" sz="1400" dirty="0" smtClean="0"/>
              <a:t> </a:t>
            </a:r>
            <a:r>
              <a:rPr lang="en-US" sz="1400" dirty="0" err="1" smtClean="0"/>
              <a:t>wird</a:t>
            </a:r>
            <a:endParaRPr lang="en-US" sz="1400" dirty="0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035757" y="2892472"/>
            <a:ext cx="697627" cy="0"/>
          </a:xfrm>
          <a:prstGeom prst="straightConnector1">
            <a:avLst/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288915" y="614351"/>
            <a:ext cx="5635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Dynamische</a:t>
            </a:r>
            <a:r>
              <a:rPr lang="en-US" dirty="0" smtClean="0"/>
              <a:t> </a:t>
            </a:r>
            <a:r>
              <a:rPr lang="en-US" dirty="0" err="1" smtClean="0"/>
              <a:t>Seiten</a:t>
            </a:r>
            <a:r>
              <a:rPr lang="en-US" dirty="0" smtClean="0"/>
              <a:t> </a:t>
            </a:r>
            <a:r>
              <a:rPr lang="en-US" dirty="0" err="1" smtClean="0"/>
              <a:t>durch</a:t>
            </a:r>
            <a:r>
              <a:rPr lang="en-US" dirty="0" smtClean="0"/>
              <a:t> server-</a:t>
            </a:r>
            <a:r>
              <a:rPr lang="en-US" dirty="0" err="1" smtClean="0"/>
              <a:t>seitige</a:t>
            </a:r>
            <a:r>
              <a:rPr lang="en-US" dirty="0" smtClean="0"/>
              <a:t> </a:t>
            </a:r>
            <a:r>
              <a:rPr lang="en-US" dirty="0" err="1" smtClean="0"/>
              <a:t>Verarbeitung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248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ight Arrow 12"/>
          <p:cNvSpPr/>
          <p:nvPr/>
        </p:nvSpPr>
        <p:spPr>
          <a:xfrm>
            <a:off x="360363" y="4900613"/>
            <a:ext cx="8435975" cy="74295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Eine</a:t>
            </a:r>
            <a:r>
              <a:rPr lang="en-US" dirty="0" smtClean="0"/>
              <a:t> </a:t>
            </a:r>
            <a:r>
              <a:rPr lang="en-US" dirty="0" err="1" smtClean="0"/>
              <a:t>kleine</a:t>
            </a:r>
            <a:r>
              <a:rPr lang="en-US" dirty="0" smtClean="0"/>
              <a:t> Geschichte des World Wide Web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BD5B319-8498-4418-A5B7-067850FDE334}" type="slidenum">
              <a:rPr lang="de-DE" smtClean="0"/>
              <a:pPr>
                <a:defRPr/>
              </a:pPr>
              <a:t>7</a:t>
            </a:fld>
            <a:endParaRPr lang="de-DE" dirty="0"/>
          </a:p>
        </p:txBody>
      </p:sp>
      <p:sp>
        <p:nvSpPr>
          <p:cNvPr id="4" name="Rounded Rectangle 3"/>
          <p:cNvSpPr/>
          <p:nvPr/>
        </p:nvSpPr>
        <p:spPr>
          <a:xfrm>
            <a:off x="1042157" y="2568514"/>
            <a:ext cx="1143818" cy="792088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mtClean="0">
                <a:solidFill>
                  <a:schemeClr val="bg1"/>
                </a:solidFill>
              </a:rPr>
              <a:t>Browser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906549" y="2587149"/>
            <a:ext cx="1143818" cy="792088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Web Server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185975" y="2707383"/>
            <a:ext cx="2676117" cy="0"/>
          </a:xfrm>
          <a:prstGeom prst="straightConnector1">
            <a:avLst/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528742" y="2339911"/>
            <a:ext cx="3751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 Post / Get </a:t>
            </a:r>
            <a:r>
              <a:rPr lang="en-US" smtClean="0"/>
              <a:t>+ URL-Parameter</a:t>
            </a:r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2185975" y="3243958"/>
            <a:ext cx="2676117" cy="0"/>
          </a:xfrm>
          <a:prstGeom prst="straightConnector1">
            <a:avLst/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100231" y="2890189"/>
            <a:ext cx="2890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HTML-</a:t>
            </a:r>
            <a:r>
              <a:rPr lang="en-US" dirty="0" err="1" smtClean="0"/>
              <a:t>Seite</a:t>
            </a:r>
            <a:r>
              <a:rPr lang="en-US" dirty="0" smtClean="0"/>
              <a:t> </a:t>
            </a:r>
            <a:r>
              <a:rPr lang="en-US" dirty="0" err="1" smtClean="0"/>
              <a:t>mit</a:t>
            </a:r>
            <a:r>
              <a:rPr lang="en-US" dirty="0" smtClean="0"/>
              <a:t> </a:t>
            </a:r>
            <a:r>
              <a:rPr lang="en-US" dirty="0" err="1" smtClean="0"/>
              <a:t>Javascript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60363" y="5087422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584331" y="5082654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222514" y="5077887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268739" y="5077361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1998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035757" y="5086882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2005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riangle 17"/>
          <p:cNvSpPr/>
          <p:nvPr/>
        </p:nvSpPr>
        <p:spPr>
          <a:xfrm>
            <a:off x="2303478" y="5557838"/>
            <a:ext cx="469027" cy="32861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7726520" y="5077361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heute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Can 5"/>
          <p:cNvSpPr/>
          <p:nvPr/>
        </p:nvSpPr>
        <p:spPr>
          <a:xfrm>
            <a:off x="4850217" y="3865222"/>
            <a:ext cx="1200150" cy="90011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DB</a:t>
            </a:r>
            <a:endParaRPr lang="en-US"/>
          </a:p>
        </p:txBody>
      </p:sp>
      <p:cxnSp>
        <p:nvCxnSpPr>
          <p:cNvPr id="20" name="Straight Arrow Connector 19"/>
          <p:cNvCxnSpPr>
            <a:endCxn id="6" idx="1"/>
          </p:cNvCxnSpPr>
          <p:nvPr/>
        </p:nvCxnSpPr>
        <p:spPr>
          <a:xfrm>
            <a:off x="5450292" y="3434322"/>
            <a:ext cx="0" cy="430900"/>
          </a:xfrm>
          <a:prstGeom prst="straightConnector1">
            <a:avLst/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5171275" y="2718238"/>
            <a:ext cx="614366" cy="622950"/>
            <a:chOff x="3457572" y="957428"/>
            <a:chExt cx="1053146" cy="914619"/>
          </a:xfrm>
        </p:grpSpPr>
        <p:sp>
          <p:nvSpPr>
            <p:cNvPr id="22" name="Curved Right Arrow 21"/>
            <p:cNvSpPr/>
            <p:nvPr/>
          </p:nvSpPr>
          <p:spPr>
            <a:xfrm>
              <a:off x="3457572" y="1017625"/>
              <a:ext cx="508794" cy="854422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3" name="Curved Right Arrow 22"/>
            <p:cNvSpPr/>
            <p:nvPr/>
          </p:nvSpPr>
          <p:spPr>
            <a:xfrm rot="10800000">
              <a:off x="4001924" y="957428"/>
              <a:ext cx="508794" cy="854422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6676854" y="2105359"/>
            <a:ext cx="2185214" cy="1938992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en-GB"/>
            </a:defPPr>
            <a:lvl1pPr>
              <a:defRPr sz="1000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dirty="0"/>
              <a:t>&lt;!DOCTYPE html&gt;</a:t>
            </a:r>
            <a:br>
              <a:rPr lang="en-US" dirty="0"/>
            </a:br>
            <a:r>
              <a:rPr lang="en-US" dirty="0"/>
              <a:t>&lt;html&gt;</a:t>
            </a:r>
            <a:br>
              <a:rPr lang="en-US" dirty="0"/>
            </a:br>
            <a:r>
              <a:rPr lang="en-US" dirty="0"/>
              <a:t>&lt;body&gt;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&lt;h1&gt;My first PHP page&lt;/h1&gt;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&lt;?</a:t>
            </a:r>
            <a:r>
              <a:rPr lang="en-US" dirty="0" err="1"/>
              <a:t>php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echo "Hello World!";</a:t>
            </a:r>
            <a:br>
              <a:rPr lang="en-US" dirty="0"/>
            </a:br>
            <a:r>
              <a:rPr lang="en-US" dirty="0"/>
              <a:t>?&gt;  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&lt;/body&gt;</a:t>
            </a:r>
            <a:br>
              <a:rPr lang="en-US" dirty="0"/>
            </a:br>
            <a:r>
              <a:rPr lang="en-US" dirty="0"/>
              <a:t>&lt;/html&gt;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035757" y="2892472"/>
            <a:ext cx="697627" cy="0"/>
          </a:xfrm>
          <a:prstGeom prst="straightConnector1">
            <a:avLst/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ular Callout 27"/>
          <p:cNvSpPr/>
          <p:nvPr/>
        </p:nvSpPr>
        <p:spPr>
          <a:xfrm>
            <a:off x="474663" y="1212286"/>
            <a:ext cx="2800350" cy="796719"/>
          </a:xfrm>
          <a:prstGeom prst="wedgeRoundRectCallout">
            <a:avLst>
              <a:gd name="adj1" fmla="val -20323"/>
              <a:gd name="adj2" fmla="val 12003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Javascript</a:t>
            </a:r>
            <a:r>
              <a:rPr lang="en-US" sz="1400" dirty="0" smtClean="0"/>
              <a:t> </a:t>
            </a:r>
            <a:r>
              <a:rPr lang="en-US" sz="1400" dirty="0" err="1" smtClean="0"/>
              <a:t>wird</a:t>
            </a:r>
            <a:r>
              <a:rPr lang="en-US" sz="1400" dirty="0" smtClean="0"/>
              <a:t> </a:t>
            </a:r>
            <a:r>
              <a:rPr lang="en-US" sz="1400" dirty="0" err="1" smtClean="0"/>
              <a:t>im</a:t>
            </a:r>
            <a:r>
              <a:rPr lang="en-US" sz="1400" dirty="0" smtClean="0"/>
              <a:t> Browser </a:t>
            </a:r>
            <a:r>
              <a:rPr lang="en-US" sz="1400" dirty="0" err="1" smtClean="0"/>
              <a:t>ausgeführt</a:t>
            </a:r>
            <a:endParaRPr lang="en-US" sz="1400" dirty="0"/>
          </a:p>
        </p:txBody>
      </p:sp>
      <p:sp>
        <p:nvSpPr>
          <p:cNvPr id="29" name="TextBox 28"/>
          <p:cNvSpPr txBox="1"/>
          <p:nvPr/>
        </p:nvSpPr>
        <p:spPr>
          <a:xfrm>
            <a:off x="288915" y="614351"/>
            <a:ext cx="5532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Dynamische</a:t>
            </a:r>
            <a:r>
              <a:rPr lang="en-US" dirty="0" smtClean="0"/>
              <a:t> </a:t>
            </a:r>
            <a:r>
              <a:rPr lang="en-US" dirty="0" err="1" smtClean="0"/>
              <a:t>Seiten</a:t>
            </a:r>
            <a:r>
              <a:rPr lang="en-US" dirty="0" smtClean="0"/>
              <a:t> </a:t>
            </a:r>
            <a:r>
              <a:rPr lang="en-US" dirty="0" err="1" smtClean="0"/>
              <a:t>durch</a:t>
            </a:r>
            <a:r>
              <a:rPr lang="en-US" dirty="0" smtClean="0"/>
              <a:t> client-</a:t>
            </a:r>
            <a:r>
              <a:rPr lang="en-US" dirty="0" err="1" smtClean="0"/>
              <a:t>seitige</a:t>
            </a:r>
            <a:r>
              <a:rPr lang="en-US" dirty="0" smtClean="0"/>
              <a:t> </a:t>
            </a:r>
            <a:r>
              <a:rPr lang="en-US" dirty="0" err="1" smtClean="0"/>
              <a:t>Verarbeitung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592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ight Arrow 12"/>
          <p:cNvSpPr/>
          <p:nvPr/>
        </p:nvSpPr>
        <p:spPr>
          <a:xfrm>
            <a:off x="360363" y="4900613"/>
            <a:ext cx="8435975" cy="74295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Eine</a:t>
            </a:r>
            <a:r>
              <a:rPr lang="en-US" dirty="0" smtClean="0"/>
              <a:t> </a:t>
            </a:r>
            <a:r>
              <a:rPr lang="en-US" dirty="0" err="1" smtClean="0"/>
              <a:t>kleine</a:t>
            </a:r>
            <a:r>
              <a:rPr lang="en-US" dirty="0" smtClean="0"/>
              <a:t> Geschichte des World Wide Web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BD5B319-8498-4418-A5B7-067850FDE334}" type="slidenum">
              <a:rPr lang="de-DE" smtClean="0"/>
              <a:pPr>
                <a:defRPr/>
              </a:pPr>
              <a:t>8</a:t>
            </a:fld>
            <a:endParaRPr lang="de-DE" dirty="0"/>
          </a:p>
        </p:txBody>
      </p:sp>
      <p:sp>
        <p:nvSpPr>
          <p:cNvPr id="4" name="Rounded Rectangle 3"/>
          <p:cNvSpPr/>
          <p:nvPr/>
        </p:nvSpPr>
        <p:spPr>
          <a:xfrm>
            <a:off x="1012422" y="1574423"/>
            <a:ext cx="1143818" cy="1683127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mtClean="0">
                <a:solidFill>
                  <a:schemeClr val="bg1"/>
                </a:solidFill>
              </a:rPr>
              <a:t>Browser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876814" y="1593058"/>
            <a:ext cx="1143818" cy="1555269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Web Server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156240" y="1713293"/>
            <a:ext cx="2676117" cy="0"/>
          </a:xfrm>
          <a:prstGeom prst="straightConnector1">
            <a:avLst/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499007" y="1345821"/>
            <a:ext cx="3751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 Post / Get + URL-Parameter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2156240" y="2249868"/>
            <a:ext cx="2676117" cy="0"/>
          </a:xfrm>
          <a:prstGeom prst="straightConnector1">
            <a:avLst/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070496" y="1896099"/>
            <a:ext cx="2890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HTML-</a:t>
            </a:r>
            <a:r>
              <a:rPr lang="en-US" dirty="0" err="1" smtClean="0"/>
              <a:t>Seite</a:t>
            </a:r>
            <a:r>
              <a:rPr lang="en-US" dirty="0" smtClean="0"/>
              <a:t> </a:t>
            </a:r>
            <a:r>
              <a:rPr lang="en-US" dirty="0" err="1" smtClean="0"/>
              <a:t>mit</a:t>
            </a:r>
            <a:r>
              <a:rPr lang="en-US" dirty="0" smtClean="0"/>
              <a:t> </a:t>
            </a:r>
            <a:r>
              <a:rPr lang="en-US" dirty="0" err="1" smtClean="0"/>
              <a:t>Javascript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60363" y="5087422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584331" y="5082654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222514" y="5077887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268739" y="5077361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1998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035757" y="5086882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2005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riangle 17"/>
          <p:cNvSpPr/>
          <p:nvPr/>
        </p:nvSpPr>
        <p:spPr>
          <a:xfrm>
            <a:off x="3417915" y="5557838"/>
            <a:ext cx="469027" cy="32861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7726520" y="5077361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heute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Can 5"/>
          <p:cNvSpPr/>
          <p:nvPr/>
        </p:nvSpPr>
        <p:spPr>
          <a:xfrm>
            <a:off x="4820482" y="3885553"/>
            <a:ext cx="1200150" cy="90011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DB</a:t>
            </a:r>
            <a:endParaRPr lang="en-US"/>
          </a:p>
        </p:txBody>
      </p:sp>
      <p:cxnSp>
        <p:nvCxnSpPr>
          <p:cNvPr id="20" name="Straight Arrow Connector 19"/>
          <p:cNvCxnSpPr>
            <a:stCxn id="5" idx="2"/>
            <a:endCxn id="6" idx="1"/>
          </p:cNvCxnSpPr>
          <p:nvPr/>
        </p:nvCxnSpPr>
        <p:spPr>
          <a:xfrm flipH="1">
            <a:off x="5420557" y="3148327"/>
            <a:ext cx="28166" cy="737226"/>
          </a:xfrm>
          <a:prstGeom prst="straightConnector1">
            <a:avLst/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5141540" y="1724148"/>
            <a:ext cx="614366" cy="622950"/>
            <a:chOff x="3457572" y="957428"/>
            <a:chExt cx="1053146" cy="914619"/>
          </a:xfrm>
        </p:grpSpPr>
        <p:sp>
          <p:nvSpPr>
            <p:cNvPr id="22" name="Curved Right Arrow 21"/>
            <p:cNvSpPr/>
            <p:nvPr/>
          </p:nvSpPr>
          <p:spPr>
            <a:xfrm>
              <a:off x="3457572" y="1017625"/>
              <a:ext cx="508794" cy="854422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3" name="Curved Right Arrow 22"/>
            <p:cNvSpPr/>
            <p:nvPr/>
          </p:nvSpPr>
          <p:spPr>
            <a:xfrm rot="10800000">
              <a:off x="4001924" y="957428"/>
              <a:ext cx="508794" cy="854422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8" name="Rounded Rectangular Callout 27"/>
          <p:cNvSpPr/>
          <p:nvPr/>
        </p:nvSpPr>
        <p:spPr>
          <a:xfrm>
            <a:off x="319920" y="3670817"/>
            <a:ext cx="2800350" cy="1042987"/>
          </a:xfrm>
          <a:prstGeom prst="wedgeRoundRectCallout">
            <a:avLst>
              <a:gd name="adj1" fmla="val -8078"/>
              <a:gd name="adj2" fmla="val -11147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Durch</a:t>
            </a:r>
            <a:r>
              <a:rPr lang="en-US" sz="1400" dirty="0" smtClean="0"/>
              <a:t> </a:t>
            </a:r>
            <a:r>
              <a:rPr lang="en-US" sz="1400" dirty="0" err="1" smtClean="0"/>
              <a:t>Javascript</a:t>
            </a:r>
            <a:r>
              <a:rPr lang="en-US" sz="1400" dirty="0" smtClean="0"/>
              <a:t> </a:t>
            </a:r>
            <a:r>
              <a:rPr lang="en-US" sz="1400" dirty="0" err="1" smtClean="0"/>
              <a:t>wird</a:t>
            </a:r>
            <a:r>
              <a:rPr lang="en-US" sz="1400" dirty="0" smtClean="0"/>
              <a:t> das </a:t>
            </a:r>
            <a:r>
              <a:rPr lang="en-US" sz="1400" dirty="0" err="1" smtClean="0"/>
              <a:t>Ergebnis</a:t>
            </a:r>
            <a:r>
              <a:rPr lang="en-US" sz="1400" dirty="0" smtClean="0"/>
              <a:t> des </a:t>
            </a:r>
            <a:r>
              <a:rPr lang="en-US" sz="1400" dirty="0" err="1" smtClean="0"/>
              <a:t>XMLHttpRequest</a:t>
            </a:r>
            <a:r>
              <a:rPr lang="en-US" sz="1400" dirty="0" smtClean="0"/>
              <a:t> in die </a:t>
            </a:r>
            <a:r>
              <a:rPr lang="en-US" sz="1400" dirty="0" err="1" smtClean="0"/>
              <a:t>Seite</a:t>
            </a:r>
            <a:r>
              <a:rPr lang="en-US" sz="1400" dirty="0" smtClean="0"/>
              <a:t> </a:t>
            </a:r>
            <a:r>
              <a:rPr lang="en-US" sz="1400" dirty="0" err="1" smtClean="0"/>
              <a:t>eingebaut</a:t>
            </a:r>
            <a:r>
              <a:rPr lang="en-US" sz="1400" dirty="0" smtClean="0"/>
              <a:t> (</a:t>
            </a:r>
            <a:r>
              <a:rPr lang="en-US" sz="1400" dirty="0" err="1" smtClean="0"/>
              <a:t>asynchron</a:t>
            </a:r>
            <a:r>
              <a:rPr lang="en-US" sz="1400" dirty="0" smtClean="0"/>
              <a:t>)</a:t>
            </a:r>
            <a:endParaRPr lang="en-US" sz="1400" dirty="0"/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2222514" y="2751522"/>
            <a:ext cx="2676117" cy="0"/>
          </a:xfrm>
          <a:prstGeom prst="straightConnector1">
            <a:avLst/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2184409" y="2385797"/>
            <a:ext cx="2762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XMLHttpRequest</a:t>
            </a:r>
            <a:r>
              <a:rPr lang="en-US" dirty="0" smtClean="0"/>
              <a:t> (</a:t>
            </a:r>
            <a:r>
              <a:rPr lang="en-US" dirty="0" err="1" smtClean="0"/>
              <a:t>async</a:t>
            </a:r>
            <a:r>
              <a:rPr lang="en-US" dirty="0" smtClean="0"/>
              <a:t>)</a:t>
            </a:r>
            <a:endParaRPr lang="en-US" dirty="0"/>
          </a:p>
        </p:txBody>
      </p:sp>
      <p:cxnSp>
        <p:nvCxnSpPr>
          <p:cNvPr id="32" name="Straight Arrow Connector 31"/>
          <p:cNvCxnSpPr/>
          <p:nvPr/>
        </p:nvCxnSpPr>
        <p:spPr>
          <a:xfrm flipH="1">
            <a:off x="2200697" y="3121720"/>
            <a:ext cx="2676117" cy="0"/>
          </a:xfrm>
          <a:prstGeom prst="straightConnector1">
            <a:avLst/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193929" y="2781088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Daten</a:t>
            </a:r>
            <a:r>
              <a:rPr lang="en-US" dirty="0" smtClean="0"/>
              <a:t> </a:t>
            </a:r>
            <a:r>
              <a:rPr lang="en-US" dirty="0" err="1" smtClean="0"/>
              <a:t>oder</a:t>
            </a:r>
            <a:r>
              <a:rPr lang="en-US" dirty="0" smtClean="0"/>
              <a:t> HTML-Snippet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88915" y="614351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AJAX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257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ight Arrow 12"/>
          <p:cNvSpPr/>
          <p:nvPr/>
        </p:nvSpPr>
        <p:spPr>
          <a:xfrm>
            <a:off x="360363" y="4900613"/>
            <a:ext cx="8435975" cy="742950"/>
          </a:xfrm>
          <a:prstGeom prst="rightArrow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Eine</a:t>
            </a:r>
            <a:r>
              <a:rPr lang="en-US" dirty="0" smtClean="0"/>
              <a:t> </a:t>
            </a:r>
            <a:r>
              <a:rPr lang="en-US" dirty="0" err="1" smtClean="0"/>
              <a:t>kleine</a:t>
            </a:r>
            <a:r>
              <a:rPr lang="en-US" dirty="0" smtClean="0"/>
              <a:t> Geschichte des World Wide Web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BD5B319-8498-4418-A5B7-067850FDE334}" type="slidenum">
              <a:rPr lang="de-DE" smtClean="0"/>
              <a:pPr>
                <a:defRPr/>
              </a:pPr>
              <a:t>9</a:t>
            </a:fld>
            <a:endParaRPr lang="de-DE" dirty="0"/>
          </a:p>
        </p:txBody>
      </p:sp>
      <p:sp>
        <p:nvSpPr>
          <p:cNvPr id="4" name="Rounded Rectangle 3"/>
          <p:cNvSpPr/>
          <p:nvPr/>
        </p:nvSpPr>
        <p:spPr>
          <a:xfrm>
            <a:off x="1012422" y="1160079"/>
            <a:ext cx="1143818" cy="2501917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smtClean="0">
                <a:solidFill>
                  <a:schemeClr val="bg1"/>
                </a:solidFill>
              </a:rPr>
              <a:t>Browser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876814" y="1178714"/>
            <a:ext cx="1143818" cy="1664492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Web Server</a:t>
            </a:r>
            <a:endParaRPr lang="en-US" sz="1400" dirty="0">
              <a:solidFill>
                <a:schemeClr val="bg1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156240" y="1298949"/>
            <a:ext cx="2676117" cy="0"/>
          </a:xfrm>
          <a:prstGeom prst="straightConnector1">
            <a:avLst/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856332" y="931477"/>
            <a:ext cx="1219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HTTP Get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2156240" y="1621204"/>
            <a:ext cx="2676117" cy="0"/>
          </a:xfrm>
          <a:prstGeom prst="straightConnector1">
            <a:avLst/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070496" y="1267435"/>
            <a:ext cx="2890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HTML-</a:t>
            </a:r>
            <a:r>
              <a:rPr lang="en-US" dirty="0" err="1" smtClean="0"/>
              <a:t>Seite</a:t>
            </a:r>
            <a:r>
              <a:rPr lang="en-US" dirty="0" smtClean="0"/>
              <a:t> </a:t>
            </a:r>
            <a:r>
              <a:rPr lang="en-US" dirty="0" err="1" smtClean="0"/>
              <a:t>mit</a:t>
            </a:r>
            <a:r>
              <a:rPr lang="en-US" dirty="0" smtClean="0"/>
              <a:t> </a:t>
            </a:r>
            <a:r>
              <a:rPr lang="en-US" dirty="0" err="1" smtClean="0"/>
              <a:t>Javascript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60363" y="5087422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584331" y="5082654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222514" y="5077887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268739" y="5077361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1998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035757" y="5086882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2005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riangle 17"/>
          <p:cNvSpPr/>
          <p:nvPr/>
        </p:nvSpPr>
        <p:spPr>
          <a:xfrm>
            <a:off x="6161140" y="5557838"/>
            <a:ext cx="469027" cy="32861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7726520" y="5077361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heute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Rounded Rectangular Callout 27"/>
          <p:cNvSpPr/>
          <p:nvPr/>
        </p:nvSpPr>
        <p:spPr>
          <a:xfrm>
            <a:off x="532968" y="3779083"/>
            <a:ext cx="4153331" cy="1042987"/>
          </a:xfrm>
          <a:prstGeom prst="wedgeRoundRectCallout">
            <a:avLst>
              <a:gd name="adj1" fmla="val -24246"/>
              <a:gd name="adj2" fmla="val -10873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Single Page App:</a:t>
            </a:r>
          </a:p>
          <a:p>
            <a:pPr algn="ctr"/>
            <a:r>
              <a:rPr lang="en-US" sz="1400" dirty="0" err="1" smtClean="0"/>
              <a:t>Es</a:t>
            </a:r>
            <a:r>
              <a:rPr lang="en-US" sz="1400" dirty="0" smtClean="0"/>
              <a:t> </a:t>
            </a:r>
            <a:r>
              <a:rPr lang="en-US" sz="1400" dirty="0" err="1" smtClean="0"/>
              <a:t>wird</a:t>
            </a:r>
            <a:r>
              <a:rPr lang="en-US" sz="1400" dirty="0" smtClean="0"/>
              <a:t> </a:t>
            </a:r>
            <a:r>
              <a:rPr lang="en-US" sz="1400" dirty="0" err="1" smtClean="0"/>
              <a:t>nur</a:t>
            </a:r>
            <a:r>
              <a:rPr lang="en-US" sz="1400" dirty="0" smtClean="0"/>
              <a:t> am </a:t>
            </a:r>
            <a:r>
              <a:rPr lang="en-US" sz="1400" dirty="0" err="1" smtClean="0"/>
              <a:t>Anfang</a:t>
            </a:r>
            <a:r>
              <a:rPr lang="en-US" sz="1400" dirty="0" smtClean="0"/>
              <a:t> </a:t>
            </a:r>
            <a:r>
              <a:rPr lang="en-US" sz="1400" dirty="0" err="1" smtClean="0"/>
              <a:t>eine</a:t>
            </a:r>
            <a:r>
              <a:rPr lang="en-US" sz="1400" dirty="0" smtClean="0"/>
              <a:t> </a:t>
            </a:r>
            <a:r>
              <a:rPr lang="en-US" sz="1400" dirty="0" err="1" smtClean="0"/>
              <a:t>Seite</a:t>
            </a:r>
            <a:r>
              <a:rPr lang="en-US" sz="1400" dirty="0" smtClean="0"/>
              <a:t> </a:t>
            </a:r>
            <a:r>
              <a:rPr lang="en-US" sz="1400" dirty="0" err="1" smtClean="0"/>
              <a:t>mit</a:t>
            </a:r>
            <a:r>
              <a:rPr lang="en-US" sz="1400" dirty="0" smtClean="0"/>
              <a:t> </a:t>
            </a:r>
            <a:r>
              <a:rPr lang="en-US" sz="1400" dirty="0" err="1" smtClean="0"/>
              <a:t>dem</a:t>
            </a:r>
            <a:r>
              <a:rPr lang="en-US" sz="1400" dirty="0" smtClean="0"/>
              <a:t> JS Code der </a:t>
            </a:r>
            <a:r>
              <a:rPr lang="en-US" sz="1400" dirty="0" err="1" smtClean="0"/>
              <a:t>Anwendung</a:t>
            </a:r>
            <a:r>
              <a:rPr lang="en-US" sz="1400" dirty="0" smtClean="0"/>
              <a:t> </a:t>
            </a:r>
            <a:r>
              <a:rPr lang="en-US" sz="1400" dirty="0" err="1" smtClean="0"/>
              <a:t>geladen</a:t>
            </a:r>
            <a:r>
              <a:rPr lang="en-US" sz="1400" dirty="0" smtClean="0"/>
              <a:t>. </a:t>
            </a:r>
            <a:r>
              <a:rPr lang="en-US" sz="1400" dirty="0" err="1" smtClean="0"/>
              <a:t>Danach</a:t>
            </a:r>
            <a:r>
              <a:rPr lang="en-US" sz="1400" dirty="0" smtClean="0"/>
              <a:t> </a:t>
            </a:r>
            <a:r>
              <a:rPr lang="en-US" sz="1400" dirty="0" err="1" smtClean="0"/>
              <a:t>werden</a:t>
            </a:r>
            <a:r>
              <a:rPr lang="en-US" sz="1400" dirty="0" smtClean="0"/>
              <a:t> </a:t>
            </a:r>
            <a:r>
              <a:rPr lang="en-US" sz="1400" dirty="0" err="1" smtClean="0"/>
              <a:t>nur</a:t>
            </a:r>
            <a:r>
              <a:rPr lang="en-US" sz="1400" dirty="0" smtClean="0"/>
              <a:t> </a:t>
            </a:r>
            <a:r>
              <a:rPr lang="en-US" sz="1400" dirty="0" err="1" smtClean="0"/>
              <a:t>noch</a:t>
            </a:r>
            <a:r>
              <a:rPr lang="en-US" sz="1400" dirty="0" smtClean="0"/>
              <a:t> </a:t>
            </a:r>
            <a:r>
              <a:rPr lang="en-US" sz="1400" dirty="0" err="1" smtClean="0"/>
              <a:t>Daten</a:t>
            </a:r>
            <a:r>
              <a:rPr lang="en-US" sz="1400" dirty="0"/>
              <a:t> </a:t>
            </a:r>
            <a:r>
              <a:rPr lang="en-US" sz="1400" dirty="0" err="1" smtClean="0"/>
              <a:t>über</a:t>
            </a:r>
            <a:r>
              <a:rPr lang="en-US" sz="1400" dirty="0" smtClean="0"/>
              <a:t> </a:t>
            </a:r>
            <a:r>
              <a:rPr lang="en-US" sz="1400" dirty="0" err="1" smtClean="0"/>
              <a:t>asynchrone</a:t>
            </a:r>
            <a:r>
              <a:rPr lang="en-US" sz="1400" dirty="0" smtClean="0"/>
              <a:t> </a:t>
            </a:r>
            <a:r>
              <a:rPr lang="en-US" sz="1400" dirty="0" err="1" smtClean="0"/>
              <a:t>ReST</a:t>
            </a:r>
            <a:r>
              <a:rPr lang="en-US" sz="1400" dirty="0" smtClean="0"/>
              <a:t>-Calls </a:t>
            </a:r>
            <a:r>
              <a:rPr lang="en-US" sz="1400" dirty="0" err="1" smtClean="0"/>
              <a:t>geladen</a:t>
            </a:r>
            <a:endParaRPr lang="en-US" sz="1400" dirty="0"/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2222514" y="2037133"/>
            <a:ext cx="2654300" cy="8419"/>
          </a:xfrm>
          <a:prstGeom prst="straightConnector1">
            <a:avLst/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/>
          <p:cNvSpPr/>
          <p:nvPr/>
        </p:nvSpPr>
        <p:spPr>
          <a:xfrm>
            <a:off x="6582702" y="2881629"/>
            <a:ext cx="1143818" cy="780367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Web Server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281958" y="1687090"/>
            <a:ext cx="2661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ReST</a:t>
            </a:r>
            <a:r>
              <a:rPr lang="en-US" dirty="0" smtClean="0"/>
              <a:t>-Call (</a:t>
            </a:r>
            <a:r>
              <a:rPr lang="en-US" dirty="0" err="1" smtClean="0"/>
              <a:t>async</a:t>
            </a:r>
            <a:r>
              <a:rPr lang="en-US" dirty="0" smtClean="0"/>
              <a:t>.)</a:t>
            </a:r>
            <a:endParaRPr lang="en-US" dirty="0"/>
          </a:p>
        </p:txBody>
      </p:sp>
      <p:cxnSp>
        <p:nvCxnSpPr>
          <p:cNvPr id="36" name="Straight Arrow Connector 35"/>
          <p:cNvCxnSpPr/>
          <p:nvPr/>
        </p:nvCxnSpPr>
        <p:spPr>
          <a:xfrm flipH="1">
            <a:off x="2156240" y="2530841"/>
            <a:ext cx="2676117" cy="0"/>
          </a:xfrm>
          <a:prstGeom prst="straightConnector1">
            <a:avLst/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3183012" y="2171694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JSON</a:t>
            </a:r>
            <a:endParaRPr lang="en-US"/>
          </a:p>
        </p:txBody>
      </p:sp>
      <p:cxnSp>
        <p:nvCxnSpPr>
          <p:cNvPr id="38" name="Straight Arrow Connector 37"/>
          <p:cNvCxnSpPr>
            <a:endCxn id="31" idx="1"/>
          </p:cNvCxnSpPr>
          <p:nvPr/>
        </p:nvCxnSpPr>
        <p:spPr>
          <a:xfrm>
            <a:off x="2222514" y="3226171"/>
            <a:ext cx="4360188" cy="45642"/>
          </a:xfrm>
          <a:prstGeom prst="straightConnector1">
            <a:avLst/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899212" y="2867266"/>
            <a:ext cx="2661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ReST</a:t>
            </a:r>
            <a:r>
              <a:rPr lang="en-US" dirty="0" smtClean="0"/>
              <a:t>-Call (</a:t>
            </a:r>
            <a:r>
              <a:rPr lang="en-US" dirty="0" err="1" smtClean="0"/>
              <a:t>async</a:t>
            </a:r>
            <a:r>
              <a:rPr lang="en-US" dirty="0" smtClean="0"/>
              <a:t>.)</a:t>
            </a:r>
            <a:endParaRPr lang="en-US" dirty="0"/>
          </a:p>
        </p:txBody>
      </p:sp>
      <p:cxnSp>
        <p:nvCxnSpPr>
          <p:cNvPr id="44" name="Straight Arrow Connector 43"/>
          <p:cNvCxnSpPr/>
          <p:nvPr/>
        </p:nvCxnSpPr>
        <p:spPr>
          <a:xfrm flipH="1" flipV="1">
            <a:off x="2156240" y="3514725"/>
            <a:ext cx="4426463" cy="11479"/>
          </a:xfrm>
          <a:prstGeom prst="straightConnector1">
            <a:avLst/>
          </a:prstGeom>
          <a:ln w="5715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3412289" y="3239617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JSON</a:t>
            </a:r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288915" y="614351"/>
            <a:ext cx="2540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Single Page Web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58005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21047&quot;&gt;&lt;version val=&quot;23227&quot;/&gt;&lt;CPresentation id=&quot;1&quot;&gt;&lt;m_precDefaultNumber/&gt;&lt;m_precDefaultPercent/&gt;&lt;m_precDefaultDate&gt;&lt;m_bNumberIsYear val=&quot;0&quot;/&gt;&lt;m_strFormatTime&gt;%d.%m.%Y&lt;/m_strFormatTime&gt;&lt;/m_precDefaultDate&gt;&lt;m_precDefaultYear&gt;&lt;m_bNumberIsYear val=&quot;0&quot;/&gt;&lt;m_strFormatTime&gt;%Y&lt;/m_strFormatTime&gt;&lt;/m_precDefaultYear&gt;&lt;m_precDefaultQuarter&gt;&lt;m_bNumberIsYear val=&quot;0&quot;/&gt;&lt;m_strFormatTime&gt;Q%5&lt;/m_strFormatTime&gt;&lt;/m_precDefaultQuarter&gt;&lt;m_precDefaultMonth&gt;&lt;m_bNumberIsYear val=&quot;0&quot;/&gt;&lt;m_strFormatTime&gt;%1&lt;/m_strFormatTime&gt;&lt;/m_precDefaultMonth&gt;&lt;m_precDefaultWeek&gt;&lt;m_bNumberIsYear val=&quot;0&quot;/&gt;&lt;m_strFormatTime&gt;%4&lt;/m_strFormatTime&gt;&lt;/m_precDefaultWeek&gt;&lt;m_precDefaultDay&gt;&lt;m_bNumberIsYear val=&quot;0&quot;/&gt;&lt;m_strFormatTime&gt;%#d&lt;/m_strFormatTime&gt;&lt;/m_precDefaultDay&gt;&lt;m_mruColor&gt;&lt;m_vecMRU length=&quot;10&quot;&gt;&lt;elem m_fUsage=&quot;6.59101475641616210000E+000&quot;&gt;&lt;m_msothmcolidx val=&quot;0&quot;/&gt;&lt;m_rgb r=&quot;e4&quot; g=&quot;6d&quot; b=&quot;a&quot;/&gt;&lt;m_ppcolschidx tagver0=&quot;23004&quot; tagname0=&quot;m_ppcolschidxUNRECOGNIZED&quot; val=&quot;0&quot;/&gt;&lt;m_nBrightness val=&quot;0&quot;/&gt;&lt;/elem&gt;&lt;elem m_fUsage=&quot;9.32155860860175770000E-001&quot;&gt;&lt;m_msothmcolidx val=&quot;0&quot;/&gt;&lt;m_rgb r=&quot;ff&quot; g=&quot;7c&quot; b=&quot;0&quot;/&gt;&lt;m_ppcolschidx tagver0=&quot;23004&quot; tagname0=&quot;m_ppcolschidxUNRECOGNIZED&quot; val=&quot;0&quot;/&gt;&lt;m_nBrightness val=&quot;0&quot;/&gt;&lt;/elem&gt;&lt;elem m_fUsage=&quot;9.00000000000000020000E-001&quot;&gt;&lt;m_msothmcolidx val=&quot;0&quot;/&gt;&lt;m_rgb r=&quot;9c&quot; g=&quot;30&quot; b=&quot;1a&quot;/&gt;&lt;m_ppcolschidx tagver0=&quot;23004&quot; tagname0=&quot;m_ppcolschidxUNRECOGNIZED&quot; val=&quot;0&quot;/&gt;&lt;m_nBrightness val=&quot;0&quot;/&gt;&lt;/elem&gt;&lt;elem m_fUsage=&quot;1.85302018885184190000E-001&quot;&gt;&lt;m_msothmcolidx val=&quot;0&quot;/&gt;&lt;m_rgb r=&quot;fc&quot; g=&quot;98&quot; b=&quot;33&quot;/&gt;&lt;m_ppcolschidx tagver0=&quot;23004&quot; tagname0=&quot;m_ppcolschidxUNRECOGNIZED&quot; val=&quot;0&quot;/&gt;&lt;m_nBrightness val=&quot;0&quot;/&gt;&lt;/elem&gt;&lt;elem m_fUsage=&quot;1.50094635296999210000E-001&quot;&gt;&lt;m_msothmcolidx val=&quot;0&quot;/&gt;&lt;m_rgb r=&quot;95&quot; g=&quot;b3&quot; b=&quot;fa&quot;/&gt;&lt;m_ppcolschidx tagver0=&quot;23004&quot; tagname0=&quot;m_ppcolschidxUNRECOGNIZED&quot; val=&quot;0&quot;/&gt;&lt;m_nBrightness val=&quot;0&quot;/&gt;&lt;/elem&gt;&lt;elem m_fUsage=&quot;1.35085171767299280000E-001&quot;&gt;&lt;m_msothmcolidx val=&quot;0&quot;/&gt;&lt;m_rgb r=&quot;95&quot; g=&quot;b3&quot; b=&quot;d7&quot;/&gt;&lt;m_ppcolschidx tagver0=&quot;23004&quot; tagname0=&quot;m_ppcolschidxUNRECOGNIZED&quot; val=&quot;0&quot;/&gt;&lt;m_nBrightness val=&quot;0&quot;/&gt;&lt;/elem&gt;&lt;elem m_fUsage=&quot;1.21576654590569360000E-001&quot;&gt;&lt;m_msothmcolidx val=&quot;0&quot;/&gt;&lt;m_rgb r=&quot;a5&quot; g=&quot;a5&quot; b=&quot;a5&quot;/&gt;&lt;m_ppcolschidx tagver0=&quot;23004&quot; tagname0=&quot;m_ppcolschidxUNRECOGNIZED&quot; val=&quot;0&quot;/&gt;&lt;m_nBrightness val=&quot;0&quot;/&gt;&lt;/elem&gt;&lt;elem m_fUsage=&quot;9.84770902183611930000E-002&quot;&gt;&lt;m_msothmcolidx val=&quot;0&quot;/&gt;&lt;m_rgb r=&quot;fa&quot; g=&quot;c0&quot; b=&quot;90&quot;/&gt;&lt;m_ppcolschidx tagver0=&quot;23004&quot; tagname0=&quot;m_ppcolschidxUNRECOGNIZED&quot; val=&quot;0&quot;/&gt;&lt;m_nBrightness val=&quot;0&quot;/&gt;&lt;/elem&gt;&lt;elem m_fUsage=&quot;8.86293811965250810000E-002&quot;&gt;&lt;m_msothmcolidx val=&quot;0&quot;/&gt;&lt;m_rgb r=&quot;f7&quot; g=&quot;96&quot; b=&quot;46&quot;/&gt;&lt;m_ppcolschidx tagver0=&quot;23004&quot; tagname0=&quot;m_ppcolschidxUNRECOGNIZED&quot; val=&quot;0&quot;/&gt;&lt;m_nBrightness val=&quot;0&quot;/&gt;&lt;/elem&gt;&lt;elem m_fUsage=&quot;7.97664430768725700000E-002&quot;&gt;&lt;m_msothmcolidx val=&quot;0&quot;/&gt;&lt;m_rgb r=&quot;fc&quot; g=&quot;d5&quot; b=&quot;b4&quot;/&gt;&lt;m_ppcolschidx tagver0=&quot;23004&quot; tagname0=&quot;m_ppcolschidxUNRECOGNIZED&quot; val=&quot;0&quot;/&gt;&lt;m_nBrightness val=&quot;0&quot;/&gt;&lt;/elem&gt;&lt;/m_vecMRU&gt;&lt;/m_mruColor&gt;&lt;m_eweekdayFirstOfWeek val=&quot;2&quot;/&gt;&lt;m_eweekdayFirstOfWorkweek val=&quot;2&quot;/&gt;&lt;m_eweekdayFirstOfWeekend val=&quot;7&quot;/&gt;&lt;/CPresentation&gt;&lt;/root&gt;"/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yI3Y.q0sXUOJQDxDNZkk8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IsLysahvk022cZ7zyFdAfQ"/>
</p:tagLst>
</file>

<file path=ppt/theme/theme1.xml><?xml version="1.0" encoding="utf-8"?>
<a:theme xmlns:a="http://schemas.openxmlformats.org/drawingml/2006/main" name="9_Standarddesign">
  <a:themeElements>
    <a:clrScheme name="8_Standarddesign 1">
      <a:dk1>
        <a:srgbClr val="000000"/>
      </a:dk1>
      <a:lt1>
        <a:srgbClr val="FFFFFF"/>
      </a:lt1>
      <a:dk2>
        <a:srgbClr val="9C301A"/>
      </a:dk2>
      <a:lt2>
        <a:srgbClr val="666366"/>
      </a:lt2>
      <a:accent1>
        <a:srgbClr val="D97300"/>
      </a:accent1>
      <a:accent2>
        <a:srgbClr val="FCC917"/>
      </a:accent2>
      <a:accent3>
        <a:srgbClr val="FFFFFF"/>
      </a:accent3>
      <a:accent4>
        <a:srgbClr val="000000"/>
      </a:accent4>
      <a:accent5>
        <a:srgbClr val="E9BCAA"/>
      </a:accent5>
      <a:accent6>
        <a:srgbClr val="E4B614"/>
      </a:accent6>
      <a:hlink>
        <a:srgbClr val="B5BA05"/>
      </a:hlink>
      <a:folHlink>
        <a:srgbClr val="4D590D"/>
      </a:folHlink>
    </a:clrScheme>
    <a:fontScheme name="8_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8_Standarddesign 1">
        <a:dk1>
          <a:srgbClr val="000000"/>
        </a:dk1>
        <a:lt1>
          <a:srgbClr val="FFFFFF"/>
        </a:lt1>
        <a:dk2>
          <a:srgbClr val="9C301A"/>
        </a:dk2>
        <a:lt2>
          <a:srgbClr val="666366"/>
        </a:lt2>
        <a:accent1>
          <a:srgbClr val="D97300"/>
        </a:accent1>
        <a:accent2>
          <a:srgbClr val="FCC917"/>
        </a:accent2>
        <a:accent3>
          <a:srgbClr val="FFFFFF"/>
        </a:accent3>
        <a:accent4>
          <a:srgbClr val="000000"/>
        </a:accent4>
        <a:accent5>
          <a:srgbClr val="E9BCAA"/>
        </a:accent5>
        <a:accent6>
          <a:srgbClr val="E4B614"/>
        </a:accent6>
        <a:hlink>
          <a:srgbClr val="B5BA05"/>
        </a:hlink>
        <a:folHlink>
          <a:srgbClr val="4D590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20_Standarddesign">
  <a:themeElements>
    <a:clrScheme name="13_Standarddesign 1">
      <a:dk1>
        <a:srgbClr val="000000"/>
      </a:dk1>
      <a:lt1>
        <a:srgbClr val="FFFFFF"/>
      </a:lt1>
      <a:dk2>
        <a:srgbClr val="9C301A"/>
      </a:dk2>
      <a:lt2>
        <a:srgbClr val="666366"/>
      </a:lt2>
      <a:accent1>
        <a:srgbClr val="D97300"/>
      </a:accent1>
      <a:accent2>
        <a:srgbClr val="FCC917"/>
      </a:accent2>
      <a:accent3>
        <a:srgbClr val="FFFFFF"/>
      </a:accent3>
      <a:accent4>
        <a:srgbClr val="000000"/>
      </a:accent4>
      <a:accent5>
        <a:srgbClr val="E9BCAA"/>
      </a:accent5>
      <a:accent6>
        <a:srgbClr val="E4B614"/>
      </a:accent6>
      <a:hlink>
        <a:srgbClr val="B5BA05"/>
      </a:hlink>
      <a:folHlink>
        <a:srgbClr val="4D590D"/>
      </a:folHlink>
    </a:clrScheme>
    <a:fontScheme name="13_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3_Standarddesign 1">
        <a:dk1>
          <a:srgbClr val="000000"/>
        </a:dk1>
        <a:lt1>
          <a:srgbClr val="FFFFFF"/>
        </a:lt1>
        <a:dk2>
          <a:srgbClr val="9C301A"/>
        </a:dk2>
        <a:lt2>
          <a:srgbClr val="666366"/>
        </a:lt2>
        <a:accent1>
          <a:srgbClr val="D97300"/>
        </a:accent1>
        <a:accent2>
          <a:srgbClr val="FCC917"/>
        </a:accent2>
        <a:accent3>
          <a:srgbClr val="FFFFFF"/>
        </a:accent3>
        <a:accent4>
          <a:srgbClr val="000000"/>
        </a:accent4>
        <a:accent5>
          <a:srgbClr val="E9BCAA"/>
        </a:accent5>
        <a:accent6>
          <a:srgbClr val="E4B614"/>
        </a:accent6>
        <a:hlink>
          <a:srgbClr val="B5BA05"/>
        </a:hlink>
        <a:folHlink>
          <a:srgbClr val="4D590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1303</TotalTime>
  <Words>1227</Words>
  <Application>Microsoft Macintosh PowerPoint</Application>
  <PresentationFormat>On-screen Show (4:3)</PresentationFormat>
  <Paragraphs>402</Paragraphs>
  <Slides>26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Calibri</vt:lpstr>
      <vt:lpstr>Courier New</vt:lpstr>
      <vt:lpstr>Wingdings</vt:lpstr>
      <vt:lpstr>Arial</vt:lpstr>
      <vt:lpstr>9_Standarddesign</vt:lpstr>
      <vt:lpstr>20_Standarddesign</vt:lpstr>
      <vt:lpstr>think-cell Slide</vt:lpstr>
      <vt:lpstr>Visualisierungen von SW-Architekturen mit D3</vt:lpstr>
      <vt:lpstr>PowerPoint Presentation</vt:lpstr>
      <vt:lpstr>PowerPoint Presentation</vt:lpstr>
      <vt:lpstr>HTML und DOM Tree</vt:lpstr>
      <vt:lpstr>Eine kleine Geschichte des World Wide Web</vt:lpstr>
      <vt:lpstr>Eine kleine Geschichte des World Wide Web</vt:lpstr>
      <vt:lpstr>Eine kleine Geschichte des World Wide Web</vt:lpstr>
      <vt:lpstr>Eine kleine Geschichte des World Wide Web</vt:lpstr>
      <vt:lpstr>Eine kleine Geschichte des World Wide Web</vt:lpstr>
      <vt:lpstr>Eine kleine Geschichte des World Wide Web</vt:lpstr>
      <vt:lpstr>SVG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Projektantrag "Ist-Architektur Fidibus"</dc:title>
  <dc:creator>widdero</dc:creator>
  <cp:lastModifiedBy>Oliver Widder</cp:lastModifiedBy>
  <cp:revision>1260</cp:revision>
  <dcterms:created xsi:type="dcterms:W3CDTF">2011-04-02T10:03:39Z</dcterms:created>
  <dcterms:modified xsi:type="dcterms:W3CDTF">2015-12-03T07:11:59Z</dcterms:modified>
</cp:coreProperties>
</file>